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4"/>
  </p:notesMasterIdLst>
  <p:handoutMasterIdLst>
    <p:handoutMasterId r:id="rId55"/>
  </p:handoutMasterIdLst>
  <p:sldIdLst>
    <p:sldId id="256" r:id="rId3"/>
    <p:sldId id="265" r:id="rId4"/>
    <p:sldId id="274" r:id="rId5"/>
    <p:sldId id="275" r:id="rId6"/>
    <p:sldId id="276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77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27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FFCC"/>
    <a:srgbClr val="FD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7" autoAdjust="0"/>
    <p:restoredTop sz="94660"/>
  </p:normalViewPr>
  <p:slideViewPr>
    <p:cSldViewPr showGuides="1">
      <p:cViewPr varScale="1">
        <p:scale>
          <a:sx n="73" d="100"/>
          <a:sy n="73" d="100"/>
        </p:scale>
        <p:origin x="13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67A18-234D-443D-87A1-6CEAF59313DC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71FA60BE-5C99-43A5-9480-3EE64F6D15EA}">
      <dgm:prSet phldrT="[ข้อความ]" custT="1"/>
      <dgm:spPr>
        <a:solidFill>
          <a:schemeClr val="bg2">
            <a:lumMod val="75000"/>
            <a:alpha val="50000"/>
          </a:schemeClr>
        </a:solidFill>
        <a:ln>
          <a:noFill/>
        </a:ln>
      </dgm:spPr>
      <dgm:t>
        <a:bodyPr/>
        <a:lstStyle/>
        <a:p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การละเมิดศักดิ์ศรีความเป็นมนุษย์</a:t>
          </a:r>
        </a:p>
      </dgm:t>
    </dgm:pt>
    <dgm:pt modelId="{F603AC33-C7AE-4D17-9097-EB52374EB4A2}" type="parTrans" cxnId="{4C3B3FFE-8573-48B8-856B-2AD791A39BFF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9A856C6-B01E-416C-955B-B29AA51ED77C}" type="sibTrans" cxnId="{4C3B3FFE-8573-48B8-856B-2AD791A39BFF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4B8B3D6-14E0-4982-84D1-C4F538058192}">
      <dgm:prSet phldrT="[ข้อความ]" custT="1"/>
      <dgm:spPr>
        <a:ln>
          <a:noFill/>
        </a:ln>
      </dgm:spPr>
      <dgm:t>
        <a:bodyPr/>
        <a:lstStyle/>
        <a:p>
          <a:r>
            <a:rPr lang="th-TH" sz="2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การเหยียดหยาม</a:t>
          </a:r>
        </a:p>
      </dgm:t>
    </dgm:pt>
    <dgm:pt modelId="{312D0488-3E95-4708-ACB6-93718760DD0D}" type="parTrans" cxnId="{406C0EF6-6204-4B9A-8702-EBAF258F6DB8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D73362C-92B1-42CA-8645-E2236BE8827E}" type="sibTrans" cxnId="{406C0EF6-6204-4B9A-8702-EBAF258F6DB8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B6277E1-DAF3-4CB1-8E44-265F56434685}">
      <dgm:prSet phldrT="[ข้อความ]" custT="1"/>
      <dgm:spPr>
        <a:ln>
          <a:noFill/>
        </a:ln>
      </dgm:spPr>
      <dgm:t>
        <a:bodyPr/>
        <a:lstStyle/>
        <a:p>
          <a:r>
            <a:rPr lang="th-TH" sz="2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การปฏิบัติต่อบุคคลเสมือนมิใช่มนุษย์</a:t>
          </a:r>
        </a:p>
      </dgm:t>
    </dgm:pt>
    <dgm:pt modelId="{AEFFFC9E-5402-4C29-979A-8E8C9FF49685}" type="parTrans" cxnId="{ECE99710-2EF6-4C6A-AB60-6754164D3CA5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DD474C-062D-4B22-9402-D26D2F216CAD}" type="sibTrans" cxnId="{ECE99710-2EF6-4C6A-AB60-6754164D3CA5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4C18F8B-10F7-4D04-B3A7-1B128F65BE91}">
      <dgm:prSet phldrT="[ข้อความ]" custT="1"/>
      <dgm:spPr>
        <a:ln>
          <a:noFill/>
        </a:ln>
      </dgm:spPr>
      <dgm:t>
        <a:bodyPr/>
        <a:lstStyle/>
        <a:p>
          <a:r>
            <a:rPr lang="th-TH" sz="2200" dirty="0">
              <a:latin typeface="TH SarabunPSK" panose="020B0500040200020003" pitchFamily="34" charset="-34"/>
              <a:cs typeface="TH SarabunPSK" panose="020B0500040200020003" pitchFamily="34" charset="-34"/>
            </a:rPr>
            <a:t>ลดฐานะมนุษย์เป็นเพียงวัตถุ  สิ่งของ</a:t>
          </a:r>
        </a:p>
      </dgm:t>
    </dgm:pt>
    <dgm:pt modelId="{34FEFDBE-FFAC-44A0-B919-86471BBC4340}" type="parTrans" cxnId="{F547BCFD-3575-4438-BFCB-3E8F853F544D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4AEDDC9-F0A9-4A12-8EB1-7197548489DD}" type="sibTrans" cxnId="{F547BCFD-3575-4438-BFCB-3E8F853F544D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BAB9381-2688-4935-B71F-7993FB6BB909}">
      <dgm:prSet phldrT="[ข้อความ]" custT="1"/>
      <dgm:spPr>
        <a:ln>
          <a:noFill/>
        </a:ln>
      </dgm:spPr>
      <dgm:t>
        <a:bodyPr/>
        <a:lstStyle/>
        <a:p>
          <a:r>
            <a:rPr lang="th-TH" sz="2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การลดทอน</a:t>
          </a:r>
        </a:p>
      </dgm:t>
    </dgm:pt>
    <dgm:pt modelId="{3A29244D-DC60-47CC-AE82-161AEBA61281}" type="parTrans" cxnId="{5ABAD44F-EF51-4667-B207-85FA727792B7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D4307AA-B780-4871-8271-CDDEFE9C8818}" type="sibTrans" cxnId="{5ABAD44F-EF51-4667-B207-85FA727792B7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F28832-AC7B-441E-A0FF-F05B8314A490}" type="pres">
      <dgm:prSet presAssocID="{31867A18-234D-443D-87A1-6CEAF59313DC}" presName="composite" presStyleCnt="0">
        <dgm:presLayoutVars>
          <dgm:chMax val="1"/>
          <dgm:dir/>
          <dgm:resizeHandles val="exact"/>
        </dgm:presLayoutVars>
      </dgm:prSet>
      <dgm:spPr/>
    </dgm:pt>
    <dgm:pt modelId="{F667F94B-D8DF-40EA-ABAD-FCC09C9C32CE}" type="pres">
      <dgm:prSet presAssocID="{31867A18-234D-443D-87A1-6CEAF59313DC}" presName="radial" presStyleCnt="0">
        <dgm:presLayoutVars>
          <dgm:animLvl val="ctr"/>
        </dgm:presLayoutVars>
      </dgm:prSet>
      <dgm:spPr/>
    </dgm:pt>
    <dgm:pt modelId="{F211E2D5-C923-467B-900E-BCF06C259F54}" type="pres">
      <dgm:prSet presAssocID="{71FA60BE-5C99-43A5-9480-3EE64F6D15EA}" presName="centerShape" presStyleLbl="vennNode1" presStyleIdx="0" presStyleCnt="5"/>
      <dgm:spPr/>
    </dgm:pt>
    <dgm:pt modelId="{C4BF6A82-311A-4371-B24E-F6DF3DEE1341}" type="pres">
      <dgm:prSet presAssocID="{24B8B3D6-14E0-4982-84D1-C4F538058192}" presName="node" presStyleLbl="vennNode1" presStyleIdx="1" presStyleCnt="5" custScaleX="89145" custScaleY="89145" custRadScaleRad="96201">
        <dgm:presLayoutVars>
          <dgm:bulletEnabled val="1"/>
        </dgm:presLayoutVars>
      </dgm:prSet>
      <dgm:spPr/>
    </dgm:pt>
    <dgm:pt modelId="{B5A138C6-F55D-49A7-8DC3-2D03B6F37A56}" type="pres">
      <dgm:prSet presAssocID="{8B6277E1-DAF3-4CB1-8E44-265F56434685}" presName="node" presStyleLbl="vennNode1" presStyleIdx="2" presStyleCnt="5" custScaleX="115880" custScaleY="115880" custRadScaleRad="107402">
        <dgm:presLayoutVars>
          <dgm:bulletEnabled val="1"/>
        </dgm:presLayoutVars>
      </dgm:prSet>
      <dgm:spPr/>
    </dgm:pt>
    <dgm:pt modelId="{C289C03F-463D-483D-B8F0-D076D20B967E}" type="pres">
      <dgm:prSet presAssocID="{14C18F8B-10F7-4D04-B3A7-1B128F65BE91}" presName="node" presStyleLbl="vennNode1" presStyleIdx="3" presStyleCnt="5" custScaleX="115880" custScaleY="115880" custRadScaleRad="103257">
        <dgm:presLayoutVars>
          <dgm:bulletEnabled val="1"/>
        </dgm:presLayoutVars>
      </dgm:prSet>
      <dgm:spPr/>
    </dgm:pt>
    <dgm:pt modelId="{2031DF25-937F-48C4-ABAB-571DE9F41545}" type="pres">
      <dgm:prSet presAssocID="{7BAB9381-2688-4935-B71F-7993FB6BB909}" presName="node" presStyleLbl="vennNode1" presStyleIdx="4" presStyleCnt="5" custScaleX="115880" custScaleY="115880" custRadScaleRad="110709">
        <dgm:presLayoutVars>
          <dgm:bulletEnabled val="1"/>
        </dgm:presLayoutVars>
      </dgm:prSet>
      <dgm:spPr/>
    </dgm:pt>
  </dgm:ptLst>
  <dgm:cxnLst>
    <dgm:cxn modelId="{E5355B06-C78D-498A-AA85-3F84B45D6A15}" type="presOf" srcId="{71FA60BE-5C99-43A5-9480-3EE64F6D15EA}" destId="{F211E2D5-C923-467B-900E-BCF06C259F54}" srcOrd="0" destOrd="0" presId="urn:microsoft.com/office/officeart/2005/8/layout/radial3"/>
    <dgm:cxn modelId="{ECE99710-2EF6-4C6A-AB60-6754164D3CA5}" srcId="{71FA60BE-5C99-43A5-9480-3EE64F6D15EA}" destId="{8B6277E1-DAF3-4CB1-8E44-265F56434685}" srcOrd="1" destOrd="0" parTransId="{AEFFFC9E-5402-4C29-979A-8E8C9FF49685}" sibTransId="{A0DD474C-062D-4B22-9402-D26D2F216CAD}"/>
    <dgm:cxn modelId="{D3D32B2F-2F47-4ECD-8A52-F4341B17FC48}" type="presOf" srcId="{31867A18-234D-443D-87A1-6CEAF59313DC}" destId="{38F28832-AC7B-441E-A0FF-F05B8314A490}" srcOrd="0" destOrd="0" presId="urn:microsoft.com/office/officeart/2005/8/layout/radial3"/>
    <dgm:cxn modelId="{5ABAD44F-EF51-4667-B207-85FA727792B7}" srcId="{71FA60BE-5C99-43A5-9480-3EE64F6D15EA}" destId="{7BAB9381-2688-4935-B71F-7993FB6BB909}" srcOrd="3" destOrd="0" parTransId="{3A29244D-DC60-47CC-AE82-161AEBA61281}" sibTransId="{6D4307AA-B780-4871-8271-CDDEFE9C8818}"/>
    <dgm:cxn modelId="{5D1DC27F-D587-4864-98F6-3960A4B7E481}" type="presOf" srcId="{14C18F8B-10F7-4D04-B3A7-1B128F65BE91}" destId="{C289C03F-463D-483D-B8F0-D076D20B967E}" srcOrd="0" destOrd="0" presId="urn:microsoft.com/office/officeart/2005/8/layout/radial3"/>
    <dgm:cxn modelId="{AE2F1E84-49A3-4821-94FF-5E87641C7477}" type="presOf" srcId="{7BAB9381-2688-4935-B71F-7993FB6BB909}" destId="{2031DF25-937F-48C4-ABAB-571DE9F41545}" srcOrd="0" destOrd="0" presId="urn:microsoft.com/office/officeart/2005/8/layout/radial3"/>
    <dgm:cxn modelId="{47CE9BD9-D78F-44BC-98B8-5E059E0BD7C3}" type="presOf" srcId="{24B8B3D6-14E0-4982-84D1-C4F538058192}" destId="{C4BF6A82-311A-4371-B24E-F6DF3DEE1341}" srcOrd="0" destOrd="0" presId="urn:microsoft.com/office/officeart/2005/8/layout/radial3"/>
    <dgm:cxn modelId="{65D541E8-A048-4E5C-8E34-A3FC95698151}" type="presOf" srcId="{8B6277E1-DAF3-4CB1-8E44-265F56434685}" destId="{B5A138C6-F55D-49A7-8DC3-2D03B6F37A56}" srcOrd="0" destOrd="0" presId="urn:microsoft.com/office/officeart/2005/8/layout/radial3"/>
    <dgm:cxn modelId="{406C0EF6-6204-4B9A-8702-EBAF258F6DB8}" srcId="{71FA60BE-5C99-43A5-9480-3EE64F6D15EA}" destId="{24B8B3D6-14E0-4982-84D1-C4F538058192}" srcOrd="0" destOrd="0" parTransId="{312D0488-3E95-4708-ACB6-93718760DD0D}" sibTransId="{4D73362C-92B1-42CA-8645-E2236BE8827E}"/>
    <dgm:cxn modelId="{F547BCFD-3575-4438-BFCB-3E8F853F544D}" srcId="{71FA60BE-5C99-43A5-9480-3EE64F6D15EA}" destId="{14C18F8B-10F7-4D04-B3A7-1B128F65BE91}" srcOrd="2" destOrd="0" parTransId="{34FEFDBE-FFAC-44A0-B919-86471BBC4340}" sibTransId="{34AEDDC9-F0A9-4A12-8EB1-7197548489DD}"/>
    <dgm:cxn modelId="{4C3B3FFE-8573-48B8-856B-2AD791A39BFF}" srcId="{31867A18-234D-443D-87A1-6CEAF59313DC}" destId="{71FA60BE-5C99-43A5-9480-3EE64F6D15EA}" srcOrd="0" destOrd="0" parTransId="{F603AC33-C7AE-4D17-9097-EB52374EB4A2}" sibTransId="{F9A856C6-B01E-416C-955B-B29AA51ED77C}"/>
    <dgm:cxn modelId="{A1BC1895-978B-4ACF-9023-F41042D1D56D}" type="presParOf" srcId="{38F28832-AC7B-441E-A0FF-F05B8314A490}" destId="{F667F94B-D8DF-40EA-ABAD-FCC09C9C32CE}" srcOrd="0" destOrd="0" presId="urn:microsoft.com/office/officeart/2005/8/layout/radial3"/>
    <dgm:cxn modelId="{F67075FE-7E30-44F8-A57B-A3C20332CEB0}" type="presParOf" srcId="{F667F94B-D8DF-40EA-ABAD-FCC09C9C32CE}" destId="{F211E2D5-C923-467B-900E-BCF06C259F54}" srcOrd="0" destOrd="0" presId="urn:microsoft.com/office/officeart/2005/8/layout/radial3"/>
    <dgm:cxn modelId="{D77F1D36-B2D9-432E-BC62-C615CAC4546A}" type="presParOf" srcId="{F667F94B-D8DF-40EA-ABAD-FCC09C9C32CE}" destId="{C4BF6A82-311A-4371-B24E-F6DF3DEE1341}" srcOrd="1" destOrd="0" presId="urn:microsoft.com/office/officeart/2005/8/layout/radial3"/>
    <dgm:cxn modelId="{871E3C03-17EA-4B19-94AB-F81481F119AA}" type="presParOf" srcId="{F667F94B-D8DF-40EA-ABAD-FCC09C9C32CE}" destId="{B5A138C6-F55D-49A7-8DC3-2D03B6F37A56}" srcOrd="2" destOrd="0" presId="urn:microsoft.com/office/officeart/2005/8/layout/radial3"/>
    <dgm:cxn modelId="{28C3F7DD-7B31-45F3-A1AC-88E519470D11}" type="presParOf" srcId="{F667F94B-D8DF-40EA-ABAD-FCC09C9C32CE}" destId="{C289C03F-463D-483D-B8F0-D076D20B967E}" srcOrd="3" destOrd="0" presId="urn:microsoft.com/office/officeart/2005/8/layout/radial3"/>
    <dgm:cxn modelId="{6E188692-F4BD-4C0C-8DF0-08C382C901FA}" type="presParOf" srcId="{F667F94B-D8DF-40EA-ABAD-FCC09C9C32CE}" destId="{2031DF25-937F-48C4-ABAB-571DE9F4154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EDC809-FACE-4957-B133-10088827FB6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F944B12-FE07-4495-8D9A-1FBCE4A27C26}">
      <dgm:prSet phldrT="[ข้อความ]"/>
      <dgm:spPr>
        <a:solidFill>
          <a:schemeClr val="tx2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เพื่อไม่ให้บุคคลได้รับสิทธิ  หรือได้ให้สิทธิอันพึงมีพึงได้ในฐานะมนุษย์</a:t>
          </a:r>
        </a:p>
      </dgm:t>
    </dgm:pt>
    <dgm:pt modelId="{7A0A0EF1-125D-4706-B095-B8C5A3C9108B}" type="parTrans" cxnId="{89E57724-2787-47C0-82AB-BD0E54057159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A62FA58-D5DA-49F4-BBE9-508BD404C8D5}" type="sibTrans" cxnId="{89E57724-2787-47C0-82AB-BD0E54057159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AD3916B-9C27-493E-86FE-D067C9328785}">
      <dgm:prSet phldrT="[ข้อความ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การแบ่งแยก</a:t>
          </a:r>
        </a:p>
      </dgm:t>
    </dgm:pt>
    <dgm:pt modelId="{36282C70-180A-4A7D-934D-FB8DA70F48B0}" type="parTrans" cxnId="{5A9B40B7-82FF-4914-A6E8-0E63B5CC7772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D14EFBE-88EB-4EC1-BD2D-D7E24E3A444C}" type="sibTrans" cxnId="{5A9B40B7-82FF-4914-A6E8-0E63B5CC7772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FBA8798-DDA2-467B-AA52-55E9A856C4E8}">
      <dgm:prSet phldrT="[ข้อความ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การจำกัด</a:t>
          </a:r>
        </a:p>
      </dgm:t>
    </dgm:pt>
    <dgm:pt modelId="{CFBD5657-9F10-4169-8A98-CFF4704ABD69}" type="parTrans" cxnId="{35E2A114-BA87-4672-B89D-BF19B9688239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FD75E55-0C01-4EB1-BCBF-5251F311E4BE}" type="sibTrans" cxnId="{35E2A114-BA87-4672-B89D-BF19B9688239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93BF5F0-5CE6-46B6-9470-8500CFE2CF3B}">
      <dgm:prSet phldrT="[ข้อความ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การกีดกัน</a:t>
          </a:r>
        </a:p>
      </dgm:t>
    </dgm:pt>
    <dgm:pt modelId="{CE2418E3-0934-42A2-9217-52E23D2412EC}" type="parTrans" cxnId="{8C9551EB-90D5-4855-9B51-6F1018F5C9C5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D050C16-D589-4CCB-BFD5-72C8176C0656}" type="sibTrans" cxnId="{8C9551EB-90D5-4855-9B51-6F1018F5C9C5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CA824F3-761B-4754-97ED-9135385EE121}" type="pres">
      <dgm:prSet presAssocID="{7BEDC809-FACE-4957-B133-10088827FB6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1D7FFE2-D63E-4482-9055-9E4CF6C7D23A}" type="pres">
      <dgm:prSet presAssocID="{2F944B12-FE07-4495-8D9A-1FBCE4A27C26}" presName="centerShape" presStyleLbl="node0" presStyleIdx="0" presStyleCnt="1" custLinFactNeighborY="-2121"/>
      <dgm:spPr/>
    </dgm:pt>
    <dgm:pt modelId="{06293040-6F93-48B4-8197-B174A9E7DB36}" type="pres">
      <dgm:prSet presAssocID="{36282C70-180A-4A7D-934D-FB8DA70F48B0}" presName="parTrans" presStyleLbl="bgSibTrans2D1" presStyleIdx="0" presStyleCnt="3"/>
      <dgm:spPr/>
    </dgm:pt>
    <dgm:pt modelId="{C94D3927-1F8D-476B-B9B1-D6A62C0D4D55}" type="pres">
      <dgm:prSet presAssocID="{0AD3916B-9C27-493E-86FE-D067C9328785}" presName="node" presStyleLbl="node1" presStyleIdx="0" presStyleCnt="3" custScaleY="45299">
        <dgm:presLayoutVars>
          <dgm:bulletEnabled val="1"/>
        </dgm:presLayoutVars>
      </dgm:prSet>
      <dgm:spPr/>
    </dgm:pt>
    <dgm:pt modelId="{C0A67F94-490F-4837-99BD-CCD0CD9BA1F4}" type="pres">
      <dgm:prSet presAssocID="{CFBD5657-9F10-4169-8A98-CFF4704ABD69}" presName="parTrans" presStyleLbl="bgSibTrans2D1" presStyleIdx="1" presStyleCnt="3"/>
      <dgm:spPr/>
    </dgm:pt>
    <dgm:pt modelId="{A851A70D-6496-40A6-929F-E574B7350E93}" type="pres">
      <dgm:prSet presAssocID="{9FBA8798-DDA2-467B-AA52-55E9A856C4E8}" presName="node" presStyleLbl="node1" presStyleIdx="1" presStyleCnt="3" custScaleY="43781">
        <dgm:presLayoutVars>
          <dgm:bulletEnabled val="1"/>
        </dgm:presLayoutVars>
      </dgm:prSet>
      <dgm:spPr/>
    </dgm:pt>
    <dgm:pt modelId="{DF613526-D755-4679-B846-54A6093C6B56}" type="pres">
      <dgm:prSet presAssocID="{CE2418E3-0934-42A2-9217-52E23D2412EC}" presName="parTrans" presStyleLbl="bgSibTrans2D1" presStyleIdx="2" presStyleCnt="3"/>
      <dgm:spPr/>
    </dgm:pt>
    <dgm:pt modelId="{6CD0DC09-D4C3-40D8-B9C5-9F372E4E4D69}" type="pres">
      <dgm:prSet presAssocID="{493BF5F0-5CE6-46B6-9470-8500CFE2CF3B}" presName="node" presStyleLbl="node1" presStyleIdx="2" presStyleCnt="3" custScaleY="45299">
        <dgm:presLayoutVars>
          <dgm:bulletEnabled val="1"/>
        </dgm:presLayoutVars>
      </dgm:prSet>
      <dgm:spPr/>
    </dgm:pt>
  </dgm:ptLst>
  <dgm:cxnLst>
    <dgm:cxn modelId="{35E2A114-BA87-4672-B89D-BF19B9688239}" srcId="{2F944B12-FE07-4495-8D9A-1FBCE4A27C26}" destId="{9FBA8798-DDA2-467B-AA52-55E9A856C4E8}" srcOrd="1" destOrd="0" parTransId="{CFBD5657-9F10-4169-8A98-CFF4704ABD69}" sibTransId="{3FD75E55-0C01-4EB1-BCBF-5251F311E4BE}"/>
    <dgm:cxn modelId="{89E57724-2787-47C0-82AB-BD0E54057159}" srcId="{7BEDC809-FACE-4957-B133-10088827FB6A}" destId="{2F944B12-FE07-4495-8D9A-1FBCE4A27C26}" srcOrd="0" destOrd="0" parTransId="{7A0A0EF1-125D-4706-B095-B8C5A3C9108B}" sibTransId="{0A62FA58-D5DA-49F4-BBE9-508BD404C8D5}"/>
    <dgm:cxn modelId="{FF92162B-55AA-4906-A96F-44F411C5E05B}" type="presOf" srcId="{CFBD5657-9F10-4169-8A98-CFF4704ABD69}" destId="{C0A67F94-490F-4837-99BD-CCD0CD9BA1F4}" srcOrd="0" destOrd="0" presId="urn:microsoft.com/office/officeart/2005/8/layout/radial4"/>
    <dgm:cxn modelId="{EBFAD93F-E948-4A9C-B01B-4A6E11CFAA23}" type="presOf" srcId="{7BEDC809-FACE-4957-B133-10088827FB6A}" destId="{BCA824F3-761B-4754-97ED-9135385EE121}" srcOrd="0" destOrd="0" presId="urn:microsoft.com/office/officeart/2005/8/layout/radial4"/>
    <dgm:cxn modelId="{4AA436A2-DBCF-43DD-B3C6-61DDBE92972B}" type="presOf" srcId="{0AD3916B-9C27-493E-86FE-D067C9328785}" destId="{C94D3927-1F8D-476B-B9B1-D6A62C0D4D55}" srcOrd="0" destOrd="0" presId="urn:microsoft.com/office/officeart/2005/8/layout/radial4"/>
    <dgm:cxn modelId="{5A9B40B7-82FF-4914-A6E8-0E63B5CC7772}" srcId="{2F944B12-FE07-4495-8D9A-1FBCE4A27C26}" destId="{0AD3916B-9C27-493E-86FE-D067C9328785}" srcOrd="0" destOrd="0" parTransId="{36282C70-180A-4A7D-934D-FB8DA70F48B0}" sibTransId="{1D14EFBE-88EB-4EC1-BD2D-D7E24E3A444C}"/>
    <dgm:cxn modelId="{839F5DDD-1BCA-48DD-A693-45DF96BD00F1}" type="presOf" srcId="{9FBA8798-DDA2-467B-AA52-55E9A856C4E8}" destId="{A851A70D-6496-40A6-929F-E574B7350E93}" srcOrd="0" destOrd="0" presId="urn:microsoft.com/office/officeart/2005/8/layout/radial4"/>
    <dgm:cxn modelId="{379366DD-95AE-48A8-ABE2-B37160F1C15C}" type="presOf" srcId="{2F944B12-FE07-4495-8D9A-1FBCE4A27C26}" destId="{A1D7FFE2-D63E-4482-9055-9E4CF6C7D23A}" srcOrd="0" destOrd="0" presId="urn:microsoft.com/office/officeart/2005/8/layout/radial4"/>
    <dgm:cxn modelId="{1F2FEAE3-E261-474B-94F7-5CA7431C8488}" type="presOf" srcId="{36282C70-180A-4A7D-934D-FB8DA70F48B0}" destId="{06293040-6F93-48B4-8197-B174A9E7DB36}" srcOrd="0" destOrd="0" presId="urn:microsoft.com/office/officeart/2005/8/layout/radial4"/>
    <dgm:cxn modelId="{BE0D35EA-0658-4FBE-8888-AB1249420FCA}" type="presOf" srcId="{493BF5F0-5CE6-46B6-9470-8500CFE2CF3B}" destId="{6CD0DC09-D4C3-40D8-B9C5-9F372E4E4D69}" srcOrd="0" destOrd="0" presId="urn:microsoft.com/office/officeart/2005/8/layout/radial4"/>
    <dgm:cxn modelId="{8C9551EB-90D5-4855-9B51-6F1018F5C9C5}" srcId="{2F944B12-FE07-4495-8D9A-1FBCE4A27C26}" destId="{493BF5F0-5CE6-46B6-9470-8500CFE2CF3B}" srcOrd="2" destOrd="0" parTransId="{CE2418E3-0934-42A2-9217-52E23D2412EC}" sibTransId="{1D050C16-D589-4CCB-BFD5-72C8176C0656}"/>
    <dgm:cxn modelId="{EE40D5F0-ED8A-4B39-976C-5FE88F0D1E5A}" type="presOf" srcId="{CE2418E3-0934-42A2-9217-52E23D2412EC}" destId="{DF613526-D755-4679-B846-54A6093C6B56}" srcOrd="0" destOrd="0" presId="urn:microsoft.com/office/officeart/2005/8/layout/radial4"/>
    <dgm:cxn modelId="{78593A1B-BE42-4579-911F-8EDF1280D004}" type="presParOf" srcId="{BCA824F3-761B-4754-97ED-9135385EE121}" destId="{A1D7FFE2-D63E-4482-9055-9E4CF6C7D23A}" srcOrd="0" destOrd="0" presId="urn:microsoft.com/office/officeart/2005/8/layout/radial4"/>
    <dgm:cxn modelId="{7FCEF24B-F8E6-41F7-87DA-F899F504F702}" type="presParOf" srcId="{BCA824F3-761B-4754-97ED-9135385EE121}" destId="{06293040-6F93-48B4-8197-B174A9E7DB36}" srcOrd="1" destOrd="0" presId="urn:microsoft.com/office/officeart/2005/8/layout/radial4"/>
    <dgm:cxn modelId="{8849F911-D4B3-4763-8067-E84EF822B231}" type="presParOf" srcId="{BCA824F3-761B-4754-97ED-9135385EE121}" destId="{C94D3927-1F8D-476B-B9B1-D6A62C0D4D55}" srcOrd="2" destOrd="0" presId="urn:microsoft.com/office/officeart/2005/8/layout/radial4"/>
    <dgm:cxn modelId="{FDD92015-AE00-4E3C-8BE7-E5307FB9EA86}" type="presParOf" srcId="{BCA824F3-761B-4754-97ED-9135385EE121}" destId="{C0A67F94-490F-4837-99BD-CCD0CD9BA1F4}" srcOrd="3" destOrd="0" presId="urn:microsoft.com/office/officeart/2005/8/layout/radial4"/>
    <dgm:cxn modelId="{932D74B3-DAFB-45F2-9C52-9FC63CB4B624}" type="presParOf" srcId="{BCA824F3-761B-4754-97ED-9135385EE121}" destId="{A851A70D-6496-40A6-929F-E574B7350E93}" srcOrd="4" destOrd="0" presId="urn:microsoft.com/office/officeart/2005/8/layout/radial4"/>
    <dgm:cxn modelId="{385572E6-B6C1-41A6-893C-6846EB4C2F73}" type="presParOf" srcId="{BCA824F3-761B-4754-97ED-9135385EE121}" destId="{DF613526-D755-4679-B846-54A6093C6B56}" srcOrd="5" destOrd="0" presId="urn:microsoft.com/office/officeart/2005/8/layout/radial4"/>
    <dgm:cxn modelId="{B4EBF238-5D87-4E9E-A904-1CFC2814A8F8}" type="presParOf" srcId="{BCA824F3-761B-4754-97ED-9135385EE121}" destId="{6CD0DC09-D4C3-40D8-B9C5-9F372E4E4D6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1E2D5-C923-467B-900E-BCF06C259F54}">
      <dsp:nvSpPr>
        <dsp:cNvPr id="0" name=""/>
        <dsp:cNvSpPr/>
      </dsp:nvSpPr>
      <dsp:spPr>
        <a:xfrm>
          <a:off x="2644427" y="998041"/>
          <a:ext cx="2712144" cy="2712144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การละเมิดศักดิ์ศรีความเป็นมนุษย์</a:t>
          </a:r>
        </a:p>
      </dsp:txBody>
      <dsp:txXfrm>
        <a:off x="3041611" y="1395225"/>
        <a:ext cx="1917776" cy="1917776"/>
      </dsp:txXfrm>
    </dsp:sp>
    <dsp:sp modelId="{C4BF6A82-311A-4371-B24E-F6DF3DEE1341}">
      <dsp:nvSpPr>
        <dsp:cNvPr id="0" name=""/>
        <dsp:cNvSpPr/>
      </dsp:nvSpPr>
      <dsp:spPr>
        <a:xfrm>
          <a:off x="3396064" y="50547"/>
          <a:ext cx="1208870" cy="1208870"/>
        </a:xfrm>
        <a:prstGeom prst="ellipse">
          <a:avLst/>
        </a:prstGeom>
        <a:solidFill>
          <a:schemeClr val="accent4">
            <a:alpha val="50000"/>
            <a:hueOff val="-879986"/>
            <a:satOff val="-9032"/>
            <a:lumOff val="3775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การเหยียดหยาม</a:t>
          </a:r>
        </a:p>
      </dsp:txBody>
      <dsp:txXfrm>
        <a:off x="3573099" y="227582"/>
        <a:ext cx="854800" cy="854800"/>
      </dsp:txXfrm>
    </dsp:sp>
    <dsp:sp modelId="{B5A138C6-F55D-49A7-8DC3-2D03B6F37A56}">
      <dsp:nvSpPr>
        <dsp:cNvPr id="0" name=""/>
        <dsp:cNvSpPr/>
      </dsp:nvSpPr>
      <dsp:spPr>
        <a:xfrm>
          <a:off x="5111757" y="1568405"/>
          <a:ext cx="1571416" cy="1571416"/>
        </a:xfrm>
        <a:prstGeom prst="ellipse">
          <a:avLst/>
        </a:prstGeom>
        <a:solidFill>
          <a:schemeClr val="accent4">
            <a:alpha val="50000"/>
            <a:hueOff val="-1759972"/>
            <a:satOff val="-18065"/>
            <a:lumOff val="755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การปฏิบัติต่อบุคคลเสมือนมิใช่มนุษย์</a:t>
          </a:r>
        </a:p>
      </dsp:txBody>
      <dsp:txXfrm>
        <a:off x="5341886" y="1798534"/>
        <a:ext cx="1111158" cy="1111158"/>
      </dsp:txXfrm>
    </dsp:sp>
    <dsp:sp modelId="{C289C03F-463D-483D-B8F0-D076D20B967E}">
      <dsp:nvSpPr>
        <dsp:cNvPr id="0" name=""/>
        <dsp:cNvSpPr/>
      </dsp:nvSpPr>
      <dsp:spPr>
        <a:xfrm>
          <a:off x="3214791" y="3334635"/>
          <a:ext cx="1571416" cy="1571416"/>
        </a:xfrm>
        <a:prstGeom prst="ellipse">
          <a:avLst/>
        </a:prstGeom>
        <a:solidFill>
          <a:schemeClr val="accent4">
            <a:alpha val="50000"/>
            <a:hueOff val="-2639958"/>
            <a:satOff val="-27097"/>
            <a:lumOff val="1132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ลดฐานะมนุษย์เป็นเพียงวัตถุ  สิ่งของ</a:t>
          </a:r>
        </a:p>
      </dsp:txBody>
      <dsp:txXfrm>
        <a:off x="3444920" y="3564764"/>
        <a:ext cx="1111158" cy="1111158"/>
      </dsp:txXfrm>
    </dsp:sp>
    <dsp:sp modelId="{2031DF25-937F-48C4-ABAB-571DE9F41545}">
      <dsp:nvSpPr>
        <dsp:cNvPr id="0" name=""/>
        <dsp:cNvSpPr/>
      </dsp:nvSpPr>
      <dsp:spPr>
        <a:xfrm>
          <a:off x="1259416" y="1568405"/>
          <a:ext cx="1571416" cy="1571416"/>
        </a:xfrm>
        <a:prstGeom prst="ellipse">
          <a:avLst/>
        </a:prstGeom>
        <a:solidFill>
          <a:schemeClr val="accent4">
            <a:alpha val="50000"/>
            <a:hueOff val="-3519944"/>
            <a:satOff val="-36129"/>
            <a:lumOff val="15099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การลดทอน</a:t>
          </a:r>
        </a:p>
      </dsp:txBody>
      <dsp:txXfrm>
        <a:off x="1489545" y="1798534"/>
        <a:ext cx="1111158" cy="1111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7FFE2-D63E-4482-9055-9E4CF6C7D23A}">
      <dsp:nvSpPr>
        <dsp:cNvPr id="0" name=""/>
        <dsp:cNvSpPr/>
      </dsp:nvSpPr>
      <dsp:spPr>
        <a:xfrm>
          <a:off x="3083005" y="2126237"/>
          <a:ext cx="2063588" cy="206358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เพื่อไม่ให้บุคคลได้รับสิทธิ  หรือได้ให้สิทธิอันพึงมีพึงได้ในฐานะมนุษย์</a:t>
          </a:r>
        </a:p>
      </dsp:txBody>
      <dsp:txXfrm>
        <a:off x="3385210" y="2428442"/>
        <a:ext cx="1459178" cy="1459178"/>
      </dsp:txXfrm>
    </dsp:sp>
    <dsp:sp modelId="{06293040-6F93-48B4-8197-B174A9E7DB36}">
      <dsp:nvSpPr>
        <dsp:cNvPr id="0" name=""/>
        <dsp:cNvSpPr/>
      </dsp:nvSpPr>
      <dsp:spPr>
        <a:xfrm rot="12777616">
          <a:off x="1773625" y="1839889"/>
          <a:ext cx="152366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D3927-1F8D-476B-B9B1-D6A62C0D4D55}">
      <dsp:nvSpPr>
        <dsp:cNvPr id="0" name=""/>
        <dsp:cNvSpPr/>
      </dsp:nvSpPr>
      <dsp:spPr>
        <a:xfrm>
          <a:off x="916039" y="1364252"/>
          <a:ext cx="1960408" cy="71043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การแบ่งแยก</a:t>
          </a:r>
        </a:p>
      </dsp:txBody>
      <dsp:txXfrm>
        <a:off x="936847" y="1385060"/>
        <a:ext cx="1918792" cy="668820"/>
      </dsp:txXfrm>
    </dsp:sp>
    <dsp:sp modelId="{C0A67F94-490F-4837-99BD-CCD0CD9BA1F4}">
      <dsp:nvSpPr>
        <dsp:cNvPr id="0" name=""/>
        <dsp:cNvSpPr/>
      </dsp:nvSpPr>
      <dsp:spPr>
        <a:xfrm rot="16200000">
          <a:off x="3376908" y="1008393"/>
          <a:ext cx="147578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1A70D-6496-40A6-929F-E574B7350E93}">
      <dsp:nvSpPr>
        <dsp:cNvPr id="0" name=""/>
        <dsp:cNvSpPr/>
      </dsp:nvSpPr>
      <dsp:spPr>
        <a:xfrm>
          <a:off x="3134595" y="221248"/>
          <a:ext cx="1960408" cy="68662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การจำกัด</a:t>
          </a:r>
        </a:p>
      </dsp:txBody>
      <dsp:txXfrm>
        <a:off x="3154706" y="241359"/>
        <a:ext cx="1920186" cy="646407"/>
      </dsp:txXfrm>
    </dsp:sp>
    <dsp:sp modelId="{DF613526-D755-4679-B846-54A6093C6B56}">
      <dsp:nvSpPr>
        <dsp:cNvPr id="0" name=""/>
        <dsp:cNvSpPr/>
      </dsp:nvSpPr>
      <dsp:spPr>
        <a:xfrm rot="19622384">
          <a:off x="4932312" y="1839889"/>
          <a:ext cx="152366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0DC09-D4C3-40D8-B9C5-9F372E4E4D69}">
      <dsp:nvSpPr>
        <dsp:cNvPr id="0" name=""/>
        <dsp:cNvSpPr/>
      </dsp:nvSpPr>
      <dsp:spPr>
        <a:xfrm>
          <a:off x="5353151" y="1364252"/>
          <a:ext cx="1960408" cy="71043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การกีดกัน</a:t>
          </a:r>
        </a:p>
      </dsp:txBody>
      <dsp:txXfrm>
        <a:off x="5373959" y="1385060"/>
        <a:ext cx="1918792" cy="668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pPr/>
              <a:t>11/10/2020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pPr/>
              <a:t>11/10/2020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1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533401"/>
            <a:ext cx="3772883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3403600"/>
            <a:ext cx="3772883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1809-7113-4C8E-BD63-47567698C882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C31A-FE6B-4445-B755-FCE24DCD7849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771" y="533400"/>
            <a:ext cx="17721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118" y="533400"/>
            <a:ext cx="560215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7D03-AFD0-4D93-9C78-A89E382DCA4D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C3414-5116-4871-9C3C-170BC0BEFEF8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9" y="533400"/>
            <a:ext cx="6516797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6516797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C56C3-33BD-4109-8883-4E2F617D6419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7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9516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FCF6-591D-4A5D-8F9B-A942D8D2E977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114" y="182880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6114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A3DA-5A1C-4AA8-9F8C-2314056F504E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1E40-A229-44EB-870D-A1C5D734FD7C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2362-B0DF-4CB9-9A84-8405DF936FB5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533400"/>
            <a:ext cx="4401696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DCE6-9957-4BC2-9127-34415E2FEA9B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Sudarat Pengkham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5" y="533400"/>
            <a:ext cx="433625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651679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6516798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4AA2F2-288E-4973-A86A-3A93F5B66D8C}" type="datetime1">
              <a:rPr lang="en-US" smtClean="0"/>
              <a:pPr/>
              <a:t>11/10/2020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Sudarat Pengkham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68236"/>
            <a:ext cx="8686800" cy="914402"/>
          </a:xfrm>
          <a:solidFill>
            <a:schemeClr val="bg1">
              <a:alpha val="50000"/>
            </a:schemeClr>
          </a:solidFill>
        </p:spPr>
        <p:txBody>
          <a:bodyPr anchor="ctr">
            <a:normAutofit/>
          </a:bodyPr>
          <a:lstStyle/>
          <a:p>
            <a:r>
              <a:rPr lang="th-TH" sz="4800" dirty="0"/>
              <a:t>หลักการและแนวคิด</a:t>
            </a:r>
            <a:r>
              <a:rPr lang="en-US" sz="4800" dirty="0"/>
              <a:t> </a:t>
            </a:r>
            <a:r>
              <a:rPr lang="th-TH" sz="4800" dirty="0"/>
              <a:t>หลักสิทธิมนุษยชน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175002"/>
            <a:ext cx="6019800" cy="13970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Sudarat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Pengkham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Humanities and Social Science,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Udonthani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Rajabhat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57600" y="50292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835878"/>
            <a:ext cx="7772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http://www.independent.co.uk/news/education/schools/first-disability-coaching-degree-will-produce-generation-of-teachers-trained-to-help-aspiring-8925318.html</a:t>
            </a:r>
          </a:p>
        </p:txBody>
      </p:sp>
    </p:spTree>
    <p:extLst>
      <p:ext uri="{BB962C8B-B14F-4D97-AF65-F5344CB8AC3E}">
        <p14:creationId xmlns:p14="http://schemas.microsoft.com/office/powerpoint/2010/main" val="10170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/>
          <a:stretch/>
        </p:blipFill>
        <p:spPr>
          <a:xfrm>
            <a:off x="0" y="0"/>
            <a:ext cx="9140536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24200" y="35814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4388078"/>
            <a:ext cx="320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http://www.basicnwfl.com/services.html</a:t>
            </a:r>
          </a:p>
        </p:txBody>
      </p:sp>
    </p:spTree>
    <p:extLst>
      <p:ext uri="{BB962C8B-B14F-4D97-AF65-F5344CB8AC3E}">
        <p14:creationId xmlns:p14="http://schemas.microsoft.com/office/powerpoint/2010/main" val="25584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/>
          <a:stretch/>
        </p:blipFill>
        <p:spPr>
          <a:xfrm>
            <a:off x="0" y="0"/>
            <a:ext cx="9147464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-303068" y="56388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6445478"/>
            <a:ext cx="617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http://www.thestar.com/news/world/2015/05/14/malaysia-turns-away-two-boatloads-of-rohingya-and-bangladeshi-migrants.html</a:t>
            </a:r>
          </a:p>
        </p:txBody>
      </p:sp>
    </p:spTree>
    <p:extLst>
      <p:ext uri="{BB962C8B-B14F-4D97-AF65-F5344CB8AC3E}">
        <p14:creationId xmlns:p14="http://schemas.microsoft.com/office/powerpoint/2010/main" val="10724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8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24200" y="2286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035278"/>
            <a:ext cx="617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http://www.theguardian.com/world/2013/dec/06/jordan-un-security-council-saudi-arabia</a:t>
            </a:r>
          </a:p>
        </p:txBody>
      </p:sp>
    </p:spTree>
    <p:extLst>
      <p:ext uri="{BB962C8B-B14F-4D97-AF65-F5344CB8AC3E}">
        <p14:creationId xmlns:p14="http://schemas.microsoft.com/office/powerpoint/2010/main" val="25695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408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5800" y="46482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5454878"/>
            <a:ext cx="617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http://www.nationofchange.org/2015/04/07/boycott-divest-and-sanction-corporations-that-feed-on-prisons/</a:t>
            </a:r>
          </a:p>
        </p:txBody>
      </p:sp>
    </p:spTree>
    <p:extLst>
      <p:ext uri="{BB962C8B-B14F-4D97-AF65-F5344CB8AC3E}">
        <p14:creationId xmlns:p14="http://schemas.microsoft.com/office/powerpoint/2010/main" val="20518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8600" y="4038600"/>
            <a:ext cx="4876800" cy="914400"/>
          </a:xfrm>
        </p:spPr>
        <p:txBody>
          <a:bodyPr>
            <a:noAutofit/>
          </a:bodyPr>
          <a:lstStyle/>
          <a:p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845278"/>
            <a:ext cx="617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http://www.nationofchange.org/2015/08/30/whats-wrong-with-police-in-america/</a:t>
            </a:r>
          </a:p>
        </p:txBody>
      </p:sp>
    </p:spTree>
    <p:extLst>
      <p:ext uri="{BB962C8B-B14F-4D97-AF65-F5344CB8AC3E}">
        <p14:creationId xmlns:p14="http://schemas.microsoft.com/office/powerpoint/2010/main" val="23371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93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114800" y="228600"/>
            <a:ext cx="4876800" cy="914400"/>
          </a:xfrm>
        </p:spPr>
        <p:txBody>
          <a:bodyPr>
            <a:noAutofit/>
          </a:bodyPr>
          <a:lstStyle/>
          <a:p>
            <a:r>
              <a:rPr lang="th-TH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1200" y="914400"/>
            <a:ext cx="2743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https://www.pinterest.com/pin/518054763357705575/</a:t>
            </a:r>
          </a:p>
        </p:txBody>
      </p:sp>
    </p:spTree>
    <p:extLst>
      <p:ext uri="{BB962C8B-B14F-4D97-AF65-F5344CB8AC3E}">
        <p14:creationId xmlns:p14="http://schemas.microsoft.com/office/powerpoint/2010/main" val="27182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4255" r="8510"/>
          <a:stretch/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57600" y="5562600"/>
            <a:ext cx="4876800" cy="914400"/>
          </a:xfrm>
        </p:spPr>
        <p:txBody>
          <a:bodyPr>
            <a:noAutofit/>
          </a:bodyPr>
          <a:lstStyle/>
          <a:p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800" y="6420534"/>
            <a:ext cx="4191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http://www.pbs.org/newshour/bb/meet-advocate-millions-live-indias-slums/</a:t>
            </a:r>
          </a:p>
        </p:txBody>
      </p:sp>
    </p:spTree>
    <p:extLst>
      <p:ext uri="{BB962C8B-B14F-4D97-AF65-F5344CB8AC3E}">
        <p14:creationId xmlns:p14="http://schemas.microsoft.com/office/powerpoint/2010/main" val="9397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53000" y="5470981"/>
            <a:ext cx="4114800" cy="914400"/>
          </a:xfrm>
        </p:spPr>
        <p:txBody>
          <a:bodyPr>
            <a:noAutofit/>
          </a:bodyPr>
          <a:lstStyle/>
          <a:p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6277659"/>
            <a:ext cx="8534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https://www.bostonglobe.com/metro/2014/12/13/state-police-ask-protesters-avoid-entering-highway-during-demonstrations-boston/M1svIZebmO8mTPTGsY2zUO/story.html/</a:t>
            </a:r>
          </a:p>
        </p:txBody>
      </p:sp>
    </p:spTree>
    <p:extLst>
      <p:ext uri="{BB962C8B-B14F-4D97-AF65-F5344CB8AC3E}">
        <p14:creationId xmlns:p14="http://schemas.microsoft.com/office/powerpoint/2010/main" val="36583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2"/>
          <a:stretch/>
        </p:blipFill>
        <p:spPr>
          <a:xfrm>
            <a:off x="6248591" y="4541336"/>
            <a:ext cx="2895409" cy="2340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33" y="4114800"/>
            <a:ext cx="3189767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4"/>
          <a:stretch/>
        </p:blipFill>
        <p:spPr>
          <a:xfrm>
            <a:off x="5143169" y="1540711"/>
            <a:ext cx="4000831" cy="300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26" y="2026769"/>
            <a:ext cx="3134458" cy="2088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878957" cy="2209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62400"/>
            <a:ext cx="2774180" cy="31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07" y="-13830"/>
            <a:ext cx="3048193" cy="1524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" y="2026769"/>
            <a:ext cx="2298203" cy="2651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2032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441" y="3369511"/>
            <a:ext cx="9137560" cy="914400"/>
          </a:xfr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/>
          <a:p>
            <a:pPr algn="r"/>
            <a:r>
              <a:rPr lang="en-US" sz="4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Rights</a:t>
            </a:r>
          </a:p>
        </p:txBody>
      </p:sp>
    </p:spTree>
    <p:extLst>
      <p:ext uri="{BB962C8B-B14F-4D97-AF65-F5344CB8AC3E}">
        <p14:creationId xmlns:p14="http://schemas.microsoft.com/office/powerpoint/2010/main" val="42061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533400"/>
            <a:ext cx="6516798" cy="914400"/>
          </a:xfrm>
        </p:spPr>
        <p:txBody>
          <a:bodyPr/>
          <a:lstStyle/>
          <a:p>
            <a:r>
              <a:rPr lang="en-US" b="0" dirty="0"/>
              <a:t>Profile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19400" y="1905000"/>
            <a:ext cx="6324600" cy="2590800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นางสาวสุดารัตน์  เพ็งค่ำ</a:t>
            </a:r>
          </a:p>
          <a:p>
            <a:pPr marL="320040" lvl="1" indent="182880"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(น.บ.) สาขากฎหมายมหาชน  มหาวิทยาลัยรามคำแหง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20040" lvl="1" indent="182880"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(น.ม.) สาขากฎหมายมหาชน  มหาวิทยาลัยรามคำแหง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20040" lvl="1" indent="18288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ประกาศนียบัตรบัณฑิตทางกฎหมายมหาชน มหาวิทยาลัยธรรมศาสตร์</a:t>
            </a:r>
          </a:p>
          <a:p>
            <a:pPr marL="320040" lvl="1" indent="182880"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อาจารย์ประจำสาขาวิชานิติศาสตร์  มหาวิทยาลัยราชภัฏอุดรธานี</a:t>
            </a:r>
          </a:p>
          <a:p>
            <a:pPr marL="0" indent="18288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th-TH" sz="22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3333" r="13020" b="28889"/>
          <a:stretch/>
        </p:blipFill>
        <p:spPr>
          <a:xfrm>
            <a:off x="304800" y="1791797"/>
            <a:ext cx="2310245" cy="256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51701" y="1524000"/>
            <a:ext cx="6516798" cy="914400"/>
          </a:xfrm>
        </p:spPr>
        <p:txBody>
          <a:bodyPr>
            <a:normAutofit/>
          </a:bodyPr>
          <a:lstStyle/>
          <a:p>
            <a:pPr algn="ctr"/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(Human Rights)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14400" y="2667000"/>
            <a:ext cx="7391400" cy="21834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เป็นสิ่งจำเป็นสำหรับคนทุกคนที่ต้องได้รับในฐานะเป็นคน 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ซึ่งทำให้คนๆ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นั้น  มีชีวิตอยู่รอดได้อย่างมีความเหมาะสมแก่ความเป็นคน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และสามารถพัฒนาตนเองได้</a:t>
            </a:r>
          </a:p>
        </p:txBody>
      </p:sp>
    </p:spTree>
    <p:extLst>
      <p:ext uri="{BB962C8B-B14F-4D97-AF65-F5344CB8AC3E}">
        <p14:creationId xmlns:p14="http://schemas.microsoft.com/office/powerpoint/2010/main" val="12721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1462"/>
            <a:ext cx="9144000" cy="6858000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258340" y="1146220"/>
            <a:ext cx="176666" cy="1977980"/>
          </a:xfrm>
          <a:custGeom>
            <a:avLst/>
            <a:gdLst>
              <a:gd name="connsiteX0" fmla="*/ 56083 w 159114"/>
              <a:gd name="connsiteY0" fmla="*/ 1790163 h 1790163"/>
              <a:gd name="connsiteX1" fmla="*/ 4567 w 159114"/>
              <a:gd name="connsiteY1" fmla="*/ 875763 h 1790163"/>
              <a:gd name="connsiteX2" fmla="*/ 159114 w 159114"/>
              <a:gd name="connsiteY2" fmla="*/ 0 h 179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114" h="1790163">
                <a:moveTo>
                  <a:pt x="56083" y="1790163"/>
                </a:moveTo>
                <a:cubicBezTo>
                  <a:pt x="21739" y="1482143"/>
                  <a:pt x="-12605" y="1174123"/>
                  <a:pt x="4567" y="875763"/>
                </a:cubicBezTo>
                <a:cubicBezTo>
                  <a:pt x="21739" y="577403"/>
                  <a:pt x="90426" y="288701"/>
                  <a:pt x="159114" y="0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093099">
            <a:off x="5652050" y="3538456"/>
            <a:ext cx="1050525" cy="410729"/>
          </a:xfrm>
          <a:custGeom>
            <a:avLst/>
            <a:gdLst>
              <a:gd name="connsiteX0" fmla="*/ 0 w 1519707"/>
              <a:gd name="connsiteY0" fmla="*/ 0 h 411547"/>
              <a:gd name="connsiteX1" fmla="*/ 592429 w 1519707"/>
              <a:gd name="connsiteY1" fmla="*/ 399245 h 411547"/>
              <a:gd name="connsiteX2" fmla="*/ 1519707 w 1519707"/>
              <a:gd name="connsiteY2" fmla="*/ 270456 h 4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9707" h="411547">
                <a:moveTo>
                  <a:pt x="0" y="0"/>
                </a:moveTo>
                <a:cubicBezTo>
                  <a:pt x="169572" y="177084"/>
                  <a:pt x="339145" y="354169"/>
                  <a:pt x="592429" y="399245"/>
                </a:cubicBezTo>
                <a:cubicBezTo>
                  <a:pt x="845714" y="444321"/>
                  <a:pt x="1182710" y="357388"/>
                  <a:pt x="1519707" y="270456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599488" y="3863662"/>
            <a:ext cx="461909" cy="914400"/>
          </a:xfrm>
          <a:custGeom>
            <a:avLst/>
            <a:gdLst>
              <a:gd name="connsiteX0" fmla="*/ 49785 w 461909"/>
              <a:gd name="connsiteY0" fmla="*/ 0 h 914400"/>
              <a:gd name="connsiteX1" fmla="*/ 36906 w 461909"/>
              <a:gd name="connsiteY1" fmla="*/ 425003 h 914400"/>
              <a:gd name="connsiteX2" fmla="*/ 461909 w 461909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909" h="914400">
                <a:moveTo>
                  <a:pt x="49785" y="0"/>
                </a:moveTo>
                <a:cubicBezTo>
                  <a:pt x="9002" y="136301"/>
                  <a:pt x="-31781" y="272603"/>
                  <a:pt x="36906" y="425003"/>
                </a:cubicBezTo>
                <a:cubicBezTo>
                  <a:pt x="105593" y="577403"/>
                  <a:pt x="283751" y="745901"/>
                  <a:pt x="461909" y="914400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358166" y="3861516"/>
            <a:ext cx="528034" cy="862884"/>
          </a:xfrm>
          <a:custGeom>
            <a:avLst/>
            <a:gdLst>
              <a:gd name="connsiteX0" fmla="*/ 528034 w 528034"/>
              <a:gd name="connsiteY0" fmla="*/ 0 h 862884"/>
              <a:gd name="connsiteX1" fmla="*/ 425003 w 528034"/>
              <a:gd name="connsiteY1" fmla="*/ 540913 h 862884"/>
              <a:gd name="connsiteX2" fmla="*/ 0 w 528034"/>
              <a:gd name="connsiteY2" fmla="*/ 862884 h 86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034" h="862884">
                <a:moveTo>
                  <a:pt x="528034" y="0"/>
                </a:moveTo>
                <a:cubicBezTo>
                  <a:pt x="520521" y="198549"/>
                  <a:pt x="513009" y="397099"/>
                  <a:pt x="425003" y="540913"/>
                </a:cubicBezTo>
                <a:cubicBezTo>
                  <a:pt x="336997" y="684727"/>
                  <a:pt x="168498" y="773805"/>
                  <a:pt x="0" y="862884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009104" y="3614522"/>
            <a:ext cx="1038896" cy="236743"/>
          </a:xfrm>
          <a:custGeom>
            <a:avLst/>
            <a:gdLst>
              <a:gd name="connsiteX0" fmla="*/ 888642 w 888642"/>
              <a:gd name="connsiteY0" fmla="*/ 0 h 258060"/>
              <a:gd name="connsiteX1" fmla="*/ 605307 w 888642"/>
              <a:gd name="connsiteY1" fmla="*/ 257577 h 258060"/>
              <a:gd name="connsiteX2" fmla="*/ 0 w 888642"/>
              <a:gd name="connsiteY2" fmla="*/ 51515 h 25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642" h="258060">
                <a:moveTo>
                  <a:pt x="888642" y="0"/>
                </a:moveTo>
                <a:cubicBezTo>
                  <a:pt x="821028" y="124495"/>
                  <a:pt x="753414" y="248991"/>
                  <a:pt x="605307" y="257577"/>
                </a:cubicBezTo>
                <a:cubicBezTo>
                  <a:pt x="457200" y="266163"/>
                  <a:pt x="228600" y="158839"/>
                  <a:pt x="0" y="51515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228045" y="2305318"/>
            <a:ext cx="1721136" cy="706828"/>
          </a:xfrm>
          <a:custGeom>
            <a:avLst/>
            <a:gdLst>
              <a:gd name="connsiteX0" fmla="*/ 1622738 w 1622738"/>
              <a:gd name="connsiteY0" fmla="*/ 643944 h 643944"/>
              <a:gd name="connsiteX1" fmla="*/ 643944 w 1622738"/>
              <a:gd name="connsiteY1" fmla="*/ 386367 h 643944"/>
              <a:gd name="connsiteX2" fmla="*/ 0 w 1622738"/>
              <a:gd name="connsiteY2" fmla="*/ 0 h 64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2738" h="643944">
                <a:moveTo>
                  <a:pt x="1622738" y="643944"/>
                </a:moveTo>
                <a:cubicBezTo>
                  <a:pt x="1268569" y="568817"/>
                  <a:pt x="914400" y="493691"/>
                  <a:pt x="643944" y="386367"/>
                </a:cubicBezTo>
                <a:cubicBezTo>
                  <a:pt x="373488" y="279043"/>
                  <a:pt x="186744" y="139521"/>
                  <a:pt x="0" y="0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435007" y="2216528"/>
            <a:ext cx="1047034" cy="797764"/>
          </a:xfrm>
          <a:custGeom>
            <a:avLst/>
            <a:gdLst>
              <a:gd name="connsiteX0" fmla="*/ 0 w 875763"/>
              <a:gd name="connsiteY0" fmla="*/ 695459 h 695459"/>
              <a:gd name="connsiteX1" fmla="*/ 579549 w 875763"/>
              <a:gd name="connsiteY1" fmla="*/ 321972 h 695459"/>
              <a:gd name="connsiteX2" fmla="*/ 875763 w 875763"/>
              <a:gd name="connsiteY2" fmla="*/ 0 h 69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5763" h="695459">
                <a:moveTo>
                  <a:pt x="0" y="695459"/>
                </a:moveTo>
                <a:cubicBezTo>
                  <a:pt x="216794" y="566670"/>
                  <a:pt x="433589" y="437882"/>
                  <a:pt x="579549" y="321972"/>
                </a:cubicBezTo>
                <a:cubicBezTo>
                  <a:pt x="725509" y="206062"/>
                  <a:pt x="800636" y="103031"/>
                  <a:pt x="875763" y="0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1504387"/>
            <a:ext cx="184731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2586" y="4238766"/>
            <a:ext cx="3786614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อนุสัญญาต่อต้านการทรมานและปฏิบัติหรือ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ลงโทษอันโหดร้าย ไร้มนุษยธรรม หรือย่ำยีศักดิ์ศรี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197" y="712113"/>
            <a:ext cx="1997663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อนุสัญญาว่าด้วยสิทธิเด็ก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786322"/>
            <a:ext cx="3653564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กติการะหว่างประเทศว่าด้วยสิทธิทางเศรษฐกิจ 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สังคม วัฒนธรรม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471" y="1434208"/>
            <a:ext cx="3153427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อนุสัญญาว่าด้วยการขจัดการเลือกปฏิบัติ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ทางเชื้อชาติในทุกรูปแบบ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1855105"/>
            <a:ext cx="2666114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อนุสัญญาว่าด้วยสิทธิของคนพิการ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2428868"/>
            <a:ext cx="3158237" cy="110799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อนุสัญญาว่าด้วยการขจัดทางเลือกปฏิบัติ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ต่อสตรีในทุกรูปแบบและพิธีสาร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เลือกรับเรื่องร้องเรียน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44" y="2873873"/>
            <a:ext cx="2690160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กติการะหว่างประเทศว่าด้วย</a:t>
            </a:r>
          </a:p>
          <a:p>
            <a:pPr algn="ctr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สิทธิพลเมืองและสิทธิทางการเมือง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95435" y="2960630"/>
            <a:ext cx="2743365" cy="914400"/>
          </a:xfrm>
          <a:solidFill>
            <a:srgbClr val="FFC000"/>
          </a:solidFill>
          <a:ln w="28575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ปฏิญญาสากล</a:t>
            </a:r>
            <a:b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ว่าด้วยสิทธิมนุษยชน</a:t>
            </a:r>
            <a:endParaRPr lang="en-US" sz="2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72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01000" cy="914400"/>
          </a:xfrm>
        </p:spPr>
        <p:txBody>
          <a:bodyPr>
            <a:normAutofit/>
          </a:bodyPr>
          <a:lstStyle/>
          <a:p>
            <a:pPr algn="r"/>
            <a:r>
              <a:rPr lang="th-TH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</a:t>
            </a:r>
            <a:r>
              <a:rPr lang="en-US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สำคัญไฉน</a:t>
            </a:r>
            <a:r>
              <a:rPr lang="en-US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?</a:t>
            </a:r>
          </a:p>
        </p:txBody>
      </p:sp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21834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</a:t>
            </a: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เป็นสิทธิประจำตัวของมนุษย์ทุกคน เพราะมนุษย์ทุกคนมีศักดิ์ศรี  มีเกียรติศักดิ์ประจำตัว  สิทธิมนุษยชนไม่สามารถโอนให้แก่กันได้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th-TH" sz="28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นักปฏิบัติการสิทธิมนุษยชน  เรียก  สิ่งจำเป็นสำหรับคนทุกคนที่ต้องได้รับในฐานะเป็นคน  ซึ่งทำให้คนๆนั้นมีชีวิตอยู่รอดได้อย่างมีความเหมาะสมแก่ความเป็นคน  และสามารถมีการพัฒนาตนเองได้ว่า  คือ  </a:t>
            </a: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“สิทธิมนุษยชน”</a:t>
            </a:r>
          </a:p>
        </p:txBody>
      </p:sp>
    </p:spTree>
    <p:extLst>
      <p:ext uri="{BB962C8B-B14F-4D97-AF65-F5344CB8AC3E}">
        <p14:creationId xmlns:p14="http://schemas.microsoft.com/office/powerpoint/2010/main" val="36695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3200400" y="2362200"/>
            <a:ext cx="5181600" cy="17262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</a:t>
            </a: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คือสิ่งจำเป็นสำหรับทุกคนที่ต้องได้รับ  ในฐานะที่เป็นคน  เพื่อทำให้คนๆ นั้น มีชีวิตอยู่รอดได้และมีการพัฒนา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01000" cy="914400"/>
          </a:xfrm>
        </p:spPr>
        <p:txBody>
          <a:bodyPr>
            <a:normAutofit/>
          </a:bodyPr>
          <a:lstStyle/>
          <a:p>
            <a:pPr algn="r"/>
            <a:r>
              <a:rPr lang="th-TH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</a:t>
            </a:r>
            <a:r>
              <a:rPr lang="en-US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สำคัญไฉน</a:t>
            </a:r>
            <a:r>
              <a:rPr lang="en-US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8284"/>
            <a:ext cx="2135153" cy="21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61201" y="381000"/>
            <a:ext cx="6516798" cy="1295400"/>
          </a:xfrm>
        </p:spPr>
        <p:txBody>
          <a:bodyPr>
            <a:normAutofit/>
          </a:bodyPr>
          <a:lstStyle/>
          <a:p>
            <a:pPr algn="ctr"/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มี ๒ ระดับ</a:t>
            </a:r>
            <a:b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(กรมคุ้มครองสิทธิและเสรีภาพ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๒๕๕๕)  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478865" y="2133600"/>
            <a:ext cx="3657600" cy="21834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ระดับแรก</a:t>
            </a:r>
            <a:endParaRPr 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สิทธิที่ติดตัวมนุษย์มาตั้งแต่เกิด  ไม่สามารถถ่ายโอนให้แก่กันได้  อยู่เหนือกฎหมายและอำนาจใดๆของรัฐทุกรัฐ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13"/>
          <p:cNvSpPr txBox="1">
            <a:spLocks/>
          </p:cNvSpPr>
          <p:nvPr/>
        </p:nvSpPr>
        <p:spPr>
          <a:xfrm>
            <a:off x="4133000" y="2133600"/>
            <a:ext cx="4477599" cy="419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ระดับที่สอง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สิทธิที่จะต้องได้รับการับรองในรูปของกฎหมาย  หรือต้องได้รับการคุ้มครองโดยรัฐบาล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สิทธิมนุษยชนระดับที่สองนี้  ต้องรับรองไว้ในกฎหมาย  หรือรัฐธรรมนูญ  หรือแนวนโยบายพื้นฐานของรัฐของแต่ละประเทศ  เพื่อเป็นหลักประกันว่าคนทุกคนที่อยู่ในรัฐนั้น  จะได้รับความคุ้มครองชีวิตความเป็นอยู่ให้มีความเหมาะสมแก่ความเป็นมนุษย์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34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ขอบเขตของสิทธิมนุษยชน</a:t>
            </a:r>
            <a:endParaRPr lang="en-US" sz="4000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55321" y="3172134"/>
            <a:ext cx="2286000" cy="14478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88521" y="2102114"/>
            <a:ext cx="2133600" cy="571500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สิทธิทางการเมือง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53180" y="3610284"/>
            <a:ext cx="1712802" cy="571500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สิทธิพลเมือง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37919" y="5295900"/>
            <a:ext cx="2133600" cy="571500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สิทธิพลทางเศรษฐกิจ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38800" y="4645003"/>
            <a:ext cx="2133600" cy="571500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สิทธิพลทางวัฒนธรรม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97646" y="2402209"/>
            <a:ext cx="2133600" cy="571500"/>
          </a:xfrm>
          <a:prstGeom prst="roundRect">
            <a:avLst/>
          </a:prstGeom>
          <a:solidFill>
            <a:schemeClr val="bg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สิทธิพลทางสังคม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ight Arrow 13"/>
          <p:cNvSpPr/>
          <p:nvPr/>
        </p:nvSpPr>
        <p:spPr>
          <a:xfrm rot="18890147">
            <a:off x="5219803" y="3060939"/>
            <a:ext cx="475401" cy="45720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3194547">
            <a:off x="5123593" y="4346794"/>
            <a:ext cx="475401" cy="45720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6011852">
            <a:off x="3782624" y="4664595"/>
            <a:ext cx="475401" cy="45720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646647">
            <a:off x="2622951" y="3667434"/>
            <a:ext cx="475401" cy="45720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5339913">
            <a:off x="3524756" y="2745109"/>
            <a:ext cx="475401" cy="45720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3581400" y="304800"/>
            <a:ext cx="4648200" cy="6324600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สิทธิในชีวิตร่างกาย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ห้ามทรมาน  ลงโทษ  โหดร้าย  ทารุณ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ห้ามการเป็นทาส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สิทธิในทรัพย์สิน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ได้รับปัจจัย  ๔  ที่เหมาะสม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ความเป็นส่วนตัว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การสื่อสารถึงกัน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การเดินทาง/การเลือกถิ่นที่อยู่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ความเสมอภาคทางกฎหมาย  และไม่ถูกเลือกปฏิบัติ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การเข้าถึงศาล/การพิจารณาในศาล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ปลอดการจับกุม  กักขัง  หรือเนรเทศโดยพลการ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แจ้งข้อหา สันนิษฐานว่ามีความบริสุทธิ์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การนับถือศาสนา  ความเชื่อ  ความคิด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สัญชาติพันธ์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หญิงชายเท่าเทียมกัน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586330"/>
            <a:ext cx="0" cy="573827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2137" y="5992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95600" y="1042555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92137" y="14478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92137" y="18288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92137" y="22098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5600" y="26566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9063" y="3099955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3505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886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95600" y="4267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92137" y="47140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5157355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92137" y="55626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2137" y="59436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892137" y="63246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82537" y="33147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78874" y="2819400"/>
            <a:ext cx="1600200" cy="990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สิทธิพลเมือง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89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3581400" y="304800"/>
            <a:ext cx="4648200" cy="6324600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การแสดงความคิดเห็น  การแสดงออก  เสรีภาพของสื่อ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เสรีภาพในการชุมนุม  รวมกลุ่ม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กำหนดวิถีชีวิตทางการเมือง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การเลือกตั้ง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การตั้งพรรคการเมือง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การมีส่วนร่วมทางการเมือง  และการเข้าถึงบริการสาธารณะ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การแสวงหา  รับ  เผยแพร่  ข้อมูลข่าวสาร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2209800"/>
            <a:ext cx="0" cy="251245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92137" y="22098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5600" y="26566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9063" y="3099955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3505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886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95600" y="4267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92137" y="47140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82537" y="33147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04800" y="2819400"/>
            <a:ext cx="1974274" cy="990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สิทธิทางการเมือง</a:t>
            </a:r>
          </a:p>
        </p:txBody>
      </p:sp>
    </p:spTree>
    <p:extLst>
      <p:ext uri="{BB962C8B-B14F-4D97-AF65-F5344CB8AC3E}">
        <p14:creationId xmlns:p14="http://schemas.microsoft.com/office/powerpoint/2010/main" val="1135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3581400" y="304800"/>
            <a:ext cx="4648200" cy="6324600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กำหนดิถีชีวิตทางเศรษฐกิจ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การมีงานทำ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การเลือกงานอย่างเสรี  ว่าจ้าง  สภาพการจ้างที่เป็นธรรม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การตั้งสหภาพ/การนัดหยุดงาน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การเข้าถึงทรัพยากรธรรมชาติ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895600" y="26566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9063" y="3099955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3505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886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95600" y="4267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82537" y="33147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04800" y="2819400"/>
            <a:ext cx="2057400" cy="990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สิทธิทางเศรษฐกิจ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95600" y="2643730"/>
            <a:ext cx="0" cy="163527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30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3581400" y="304800"/>
            <a:ext cx="4648200" cy="5943600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กำหนดวิถีชีวิตทางสังคม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ได้รับการศึกษา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การมีครอบครัว  คู่ครอง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ครอบครัวได้รับการคุ้มครองจากรัฐ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คุ้มครองมารดา  และบุตร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ประกันสังคม  สุขภาพ  สวัสดิการสังคม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95600" y="2230922"/>
            <a:ext cx="0" cy="211998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92137" y="2230922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5600" y="2664852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9063" y="3121077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3513443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93308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95600" y="4339838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82537" y="33147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04800" y="2819400"/>
            <a:ext cx="1974274" cy="990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สิทธิทางสังคม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42317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4800" y="1066800"/>
            <a:ext cx="8839200" cy="449580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marL="1097280" lvl="6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ความเป็นคน 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สิทธิของคน  	ควรตระหนัก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มุ่งพิทักษ์  		มุ่งคุ้มครอง  	มองศักดิ์ศรี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สิทธิมนุษย์ 		ความเสมอภาค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ทุกคนมี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ช่วยกันที  		ช่วยกันทำ  	ดำเนินการ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</a:p>
          <a:p>
            <a:pPr marL="1097280" lvl="6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การละเมิด 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แบ่งชนชั้น	กีดกันคน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เกิดขึ้นบน  		พื้นฐาน  	         	การเหยียดหยาม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ให้คุณค่า    		มุ่งคุ้มครอง	คนทุกยาม</a:t>
            </a:r>
            <a:b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หลีกคำถาม  		ทำไม ทำ		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ละเมิดคน ?</a:t>
            </a:r>
            <a:b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1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86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3581400" y="304800"/>
            <a:ext cx="4648200" cy="5943600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การพักผ่อน/วันหยุด/นันทนาการ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กำหนดวิถีชีวิตทางวัฒนธรรม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การคุ้มครองทรัพย์สินทางปัญญา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การปกป้องและปฏิบัติตามวัฒนธรรม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895600" y="2656609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9063" y="3099955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3505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8862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82537" y="3314700"/>
            <a:ext cx="60960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95600" y="2641242"/>
            <a:ext cx="0" cy="124495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04800" y="2819400"/>
            <a:ext cx="2057400" cy="990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19084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endParaRPr lang="en-US" sz="4000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21834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๑. เป็นสิทธิธรรมชาติ ติดตัวมนุษย์มาแต่เกิด 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Natural Rights)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มนุษย์ทุกคนมีศักดิ์ศรีประจำตัวตั้งแต่เกิดมาเป็นมนุษย์  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ศักดิ์ศรีความเป็นมนุษย์ (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Human Rights)</a:t>
            </a: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ไม่มีใครมอบให้ เป็นสิ่งที่ธรรมชาติได้กำหนดขึ้นในมนุษย์ทุกคน</a:t>
            </a:r>
          </a:p>
        </p:txBody>
      </p:sp>
    </p:spTree>
    <p:extLst>
      <p:ext uri="{BB962C8B-B14F-4D97-AF65-F5344CB8AC3E}">
        <p14:creationId xmlns:p14="http://schemas.microsoft.com/office/powerpoint/2010/main" val="32110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8382000" cy="4572000"/>
          </a:xfrm>
          <a:solidFill>
            <a:schemeClr val="bg1">
              <a:alpha val="87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ความหมายของศักดิ์ศรีความเป็นมนุษย์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(๑)  ศักดิ์ศรีความเป็นมนุษย์  คือ  คุณค่าของคนในฐานะที่เป็นมนุษย์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(๒)  การให้คุณค่าของมนุษย์  แบ่งเป็น  ๒  ประเภท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(๒.๑)  คุณค่าที่ถูกกำหนดขึ้นในสังคม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(๒.๒)  คุณค่าที่ถูกกำหนดขึ้นโดยธรรมชาติ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(๓)  การกำหนดคุณค่าที่แตกต่างกันนำมาซึ่งการลดทอนคุณค่าความเป็นมนุษย์  ผู้คนในสังคมโดยทั่วไปมักให้คุณค่าทางสังคม  (ซึ่งการให้คุณค่าแบบนี้  นำมาซึ่งการเลือกปฏิบัติ  จึงต้องปรับวิธีคิดและเน้นให้มีการปฏิบัติ  โดยการให้คุณค่าของความเป็นคนในฐานะความเป็นมนุษย์  ไม่ใช่ให้คุณค่าคนตามสถานภาพทางเศรษฐกิจและสังคม)</a:t>
            </a:r>
          </a:p>
        </p:txBody>
      </p:sp>
    </p:spTree>
    <p:extLst>
      <p:ext uri="{BB962C8B-B14F-4D97-AF65-F5344CB8AC3E}">
        <p14:creationId xmlns:p14="http://schemas.microsoft.com/office/powerpoint/2010/main" val="337100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3733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๒. สิทธิมนุษยชนเป็นสากลและไม่สามารถถ่ายโอนกันได้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Universality &amp; Inalienability)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สิทธิมนุษยชนนั้นเป็นของคนทุกคน  ไม่มีพรมแดน  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กรณีที่กล่าว่า  สิทธิมนุษยชนไม่สามารถถ่ายโอนให้แก่กันได้  หมายความว่า  สิทธิมนุษยชนเป็นสิทธิประจำตัวของมนุษย์  มนุษย์แต่ละคนย่อมไม่สามารถมอบอำนาจ  หรือสิทธิมนุษยชนของตนให้แก่ผู้ใดได้  ไม่มีการครอบครองแทนกัน  แตกต่างจากการครอบครองที่ดินหรือทรัพย์สิน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92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3733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 สิทธิมนุษยชนไม่สามารถแยกเป็นส่วนๆ ว่าสิทธิใดมีความสำคัญกว่าอีกสิทธิหนึ่ง 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Indivisibility)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กล่าวคือ  สิทธิพลเมืองและสิทธิทางการเมือง  ไม่สามารถแบ่งแยกว่ามีความสำคัญกว่าสิทธิทางเศรษฐกิจ  สังคม  และวัฒนธรรม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41883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3733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๔. ความเสมอภาคและห้ามการเลือกปฏิบัติ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Equality and Non-Discrimination)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การเลือกปฏิบัติเป็นปัญหาที่เกิดขึ้นมานานในทุกสังคม  และถือเป็นการละเมิดสิทธิมนุษยชน  เพราะเหตุว่า  ในฐานะที่เราเกิดมาเป็นคน  ต้องได้รับการปฏิบัติอย่างเท่าเทียมกัน  ไม่ว่าจะเป็นคนจน คนรวย คนพิการ เด็ก หรือผู้สูงอายุ คนป่วย หรือมีสุขภาพดี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 คือ การที่ทุกคนควรได้รับจากส่วนที่ควรได้ในฐานะเป็นคน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การเลือกปฏิบัตินั้น เป็นเหตุให้เกิดความไม่เสมอภาค</a:t>
            </a:r>
          </a:p>
        </p:txBody>
      </p:sp>
    </p:spTree>
    <p:extLst>
      <p:ext uri="{BB962C8B-B14F-4D97-AF65-F5344CB8AC3E}">
        <p14:creationId xmlns:p14="http://schemas.microsoft.com/office/powerpoint/2010/main" val="3377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3733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๕. การมีส่วนร่วมและการเป็นส่วนหนึ่งของสิทธินั้น  </a:t>
            </a:r>
            <a:b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Participation &amp; Inclusion)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หมายความว่า ประชาชนแต่ละคนและกลุ่มของประชาชน หรือประชาสังคมย่อมมีส่วนร่วมอย่างแข็งขันในการเข้าถึงและได้รับประโยชน์จากสิทธิพลเมือง สิทธิทางการเมือง สิทธิทางเศรษฐกิจ  สังคม  และวัฒนธรรม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10586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หลักการของสิทธิมนุษยชน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1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038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๖. ตรวจสอบได้และใช้หลักนิติธรรม </a:t>
            </a:r>
            <a:b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Accountability &amp; The Rule of Law)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รัฐและองค์กรที่มีหน้าที่ในการก่อให้เกิดสิทธิมนุษยชน  ต้องมีหน้าที่ตอบคำถามให้ได้ว่าสิทธิมนุษยชนได้รับการปฏิบัติให้เกิดผลจริงในประเทศของตนอย่างไร  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สิทธิใดยังไม่ได้ดำเนินการให้เป็นไปตามหลักการสากล  ก็ต้องอธิบายต่อสังคมได้ว่า  จะมีขั้นตอนดำเนินการอย่างไร  และรัฐต้องมีมาตรการปกครองประเทศโดยใช้หลักนิติธรรมหรือปกครอง โดยอาศัยหลักการที่ใช้กฎหมายอย่างเที่ยงธรรม  </a:t>
            </a:r>
          </a:p>
          <a:p>
            <a:pPr marL="66294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ประชาชนเข้าถึงกระบวนการยุติธรรมได้โดยง่าย  มีกระบวนการไม่ซับซ้อนเป็นไปตามหลักกฎหมาย และมีความเท่าเทียมกันเมื่ออยู่ต่อหน้ากฎหมาย  ไม่มีใครอยู่เหนือกฎหมายได้</a:t>
            </a:r>
          </a:p>
        </p:txBody>
      </p:sp>
    </p:spTree>
    <p:extLst>
      <p:ext uri="{BB962C8B-B14F-4D97-AF65-F5344CB8AC3E}">
        <p14:creationId xmlns:p14="http://schemas.microsoft.com/office/powerpoint/2010/main" val="2485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การให้คุณค่าของมนุษย์ในสังคม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ตัวยึดเนื้อหา 4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419600" cy="1066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คุณค่าของคน  ในฐานะตามธรรมชาติของมนุษย์</a:t>
            </a:r>
          </a:p>
          <a:p>
            <a:pPr marL="45720" indent="0">
              <a:buNone/>
            </a:pP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ตัวยึดเนื้อหา 5"/>
          <p:cNvSpPr txBox="1">
            <a:spLocks/>
          </p:cNvSpPr>
          <p:nvPr/>
        </p:nvSpPr>
        <p:spPr>
          <a:xfrm>
            <a:off x="4800600" y="1981200"/>
            <a:ext cx="4038600" cy="41449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คุณค่าของคนตามฐานะตำแหน่งทางสังคม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ฐานะทางเศรษฐกิจ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บทบาทของสังคม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สถานภาพทางสังคม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การดำรงตำแหน่งสังคม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4427"/>
            <a:ext cx="3466563" cy="23187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5981" y="5029200"/>
            <a:ext cx="4191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http://www.strangenotions.com/children-without-god/</a:t>
            </a:r>
          </a:p>
        </p:txBody>
      </p:sp>
    </p:spTree>
    <p:extLst>
      <p:ext uri="{BB962C8B-B14F-4D97-AF65-F5344CB8AC3E}">
        <p14:creationId xmlns:p14="http://schemas.microsoft.com/office/powerpoint/2010/main" val="12580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" y="381000"/>
            <a:ext cx="9144000" cy="6477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952" y="76200"/>
            <a:ext cx="9130048" cy="914400"/>
          </a:xfrm>
          <a:solidFill>
            <a:schemeClr val="bg1">
              <a:lumMod val="85000"/>
              <a:alpha val="12000"/>
            </a:schemeClr>
          </a:solidFill>
        </p:spPr>
        <p:txBody>
          <a:bodyPr lIns="365760" tIns="182880" anchor="ctr"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เรือมนุษย์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12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533400"/>
            <a:ext cx="6516798" cy="914400"/>
          </a:xfrm>
        </p:spPr>
        <p:txBody>
          <a:bodyPr/>
          <a:lstStyle/>
          <a:p>
            <a:r>
              <a:rPr lang="en-US" b="0" dirty="0"/>
              <a:t>Today’s Topic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14400" y="1676400"/>
            <a:ext cx="7391400" cy="2183472"/>
          </a:xfrm>
        </p:spPr>
        <p:txBody>
          <a:bodyPr>
            <a:normAutofit/>
          </a:bodyPr>
          <a:lstStyle/>
          <a:p>
            <a:pPr marL="0" indent="18288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ศักดิ์ศรีความเป็นมนุษย์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Dignity)	</a:t>
            </a:r>
          </a:p>
          <a:p>
            <a:pPr marL="0" indent="18288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Equality)</a:t>
            </a:r>
          </a:p>
          <a:p>
            <a:pPr marL="0" indent="18288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Rights)		</a:t>
            </a:r>
          </a:p>
          <a:p>
            <a:pPr marL="0" indent="18288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เสรีภาพ 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Liberty)</a:t>
            </a:r>
          </a:p>
          <a:p>
            <a:pPr marL="0" indent="18288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62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61201" y="609600"/>
            <a:ext cx="6516798" cy="914400"/>
          </a:xfrm>
        </p:spPr>
        <p:txBody>
          <a:bodyPr>
            <a:normAutofit/>
          </a:bodyPr>
          <a:lstStyle/>
          <a:p>
            <a:pPr algn="ctr"/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บทสรุป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3657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ศักดิ์ศรีความเป็นมนุษย์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คุณค่าของคนที่เกี่ยวข้อง  ขึ้นอยู่กับความเป็นมนุษย์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โดยไม่คำนึงถึงฐานะตำแหน่งทางสังคม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42338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51701" y="609600"/>
            <a:ext cx="6516798" cy="914400"/>
          </a:xfrm>
        </p:spPr>
        <p:txBody>
          <a:bodyPr>
            <a:normAutofit/>
          </a:bodyPr>
          <a:lstStyle/>
          <a:p>
            <a:pPr algn="ctr"/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การละเมิดศักดิ์ศรีความเป็นมนุษย์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388812"/>
              </p:ext>
            </p:extLst>
          </p:nvPr>
        </p:nvGraphicFramePr>
        <p:xfrm>
          <a:off x="609600" y="1676400"/>
          <a:ext cx="8001000" cy="488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97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2362200"/>
            <a:ext cx="8305800" cy="3276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บุคคลย่อมอ้างศักดิ์ศรีความเป็นมนุษย์ หรือ ใช้สิทธิเละเสรีภาพของตนได้ 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เท่าที่ไม่ไปละเมิดสิทธิและเสรีภาพของบุคคลอื่น</a:t>
            </a:r>
          </a:p>
        </p:txBody>
      </p:sp>
    </p:spTree>
    <p:extLst>
      <p:ext uri="{BB962C8B-B14F-4D97-AF65-F5344CB8AC3E}">
        <p14:creationId xmlns:p14="http://schemas.microsoft.com/office/powerpoint/2010/main" val="34731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13"/>
          <p:cNvSpPr>
            <a:spLocks noGrp="1"/>
          </p:cNvSpPr>
          <p:nvPr>
            <p:ph idx="1"/>
          </p:nvPr>
        </p:nvSpPr>
        <p:spPr>
          <a:xfrm>
            <a:off x="-76200" y="4724400"/>
            <a:ext cx="9220200" cy="838200"/>
          </a:xfr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Birthday</a:t>
            </a:r>
            <a:endParaRPr lang="th-TH" sz="4000" dirty="0">
              <a:solidFill>
                <a:srgbClr val="FF0000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914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3"/>
          <p:cNvSpPr>
            <a:spLocks noGrp="1"/>
          </p:cNvSpPr>
          <p:nvPr>
            <p:ph idx="1"/>
          </p:nvPr>
        </p:nvSpPr>
        <p:spPr>
          <a:xfrm>
            <a:off x="457200" y="1981200"/>
            <a:ext cx="8305800" cy="3657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โดยทั่วไป</a:t>
            </a:r>
            <a:br>
              <a:rPr lang="th-TH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บุคคลเข้าใจว่า ความเสมอภาค คือการปฏิบัติต่อบุคคลอย่างเหมือนกัน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และปฏิบัติอย่างเท่ากัน </a:t>
            </a:r>
          </a:p>
        </p:txBody>
      </p:sp>
    </p:spTree>
    <p:extLst>
      <p:ext uri="{BB962C8B-B14F-4D97-AF65-F5344CB8AC3E}">
        <p14:creationId xmlns:p14="http://schemas.microsoft.com/office/powerpoint/2010/main" val="38154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1981200"/>
            <a:ext cx="8305800" cy="3657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คือการปฏิบัติต่อบุคคลที่มีคุณลักษณะ สาระสำคัญ ที่เหมือนกัน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โดยปฏิบัติให้เหมือนกัน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และการปฏิบัติต่อบุคคลที่มีคุณลักษณะ สาระสำคัญ แตกต่างกัน โดยปฏิบัติให้แตกต่างกัน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6516798" cy="9144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หลักความเสมอภาค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63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495800" y="1295400"/>
            <a:ext cx="4495800" cy="480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ห้ามเลือกปฏิบัติที่ไม่เป็นธรรม  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เพราะความแตกต่างในเรื่อง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ถิ่นกำเนิด เชื้อชาติ  ภาษา  เพศ  อายุ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ความพิการ  สภาพทางกาย หรือสุขภาพ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สถานะของบุคคล 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ฐานะทางเศรษฐกิจหรือสังคม 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ความเชื่อทางศาสนา  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การศึกษาอบรม  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ความคิดเห็นทางการเมือง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th-TH" sz="26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304800" y="1295400"/>
            <a:ext cx="4038600" cy="434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 และการห้ามเลือกปฏิบัติ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ความเสมอภาคทางกฎหมาย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th-TH" sz="26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สิทธิเท่าเทียมของ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หญิงและชาย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th-TH" sz="26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05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1389801" y="457200"/>
            <a:ext cx="6516798" cy="914400"/>
          </a:xfrm>
        </p:spPr>
        <p:txBody>
          <a:bodyPr>
            <a:normAutofit/>
          </a:bodyPr>
          <a:lstStyle/>
          <a:p>
            <a:pPr algn="ctr"/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การเลือกปฏิบัติที่ไม่เป็นธรรม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ตัวยึดเนื้อหา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112167"/>
              </p:ext>
            </p:extLst>
          </p:nvPr>
        </p:nvGraphicFramePr>
        <p:xfrm>
          <a:off x="5334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36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1981200"/>
            <a:ext cx="8001000" cy="3657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(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Human Rights)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หมายความถึง  สิทธิที่มีตามธรรมชาติ  ซึ่งติดตัวมนุษย์มาตั้งแต่เกิด  โดยมีความเป็นสากลและมีการรับรองไว้ในปฏิญญาสากลว่าด้วยสิทธิมนุษยชน หรือ กติกา อนุสัญญา  ข้อตกลงต่างๆระหว่างระหว่างประเทศ  ด้านสิทธิมนุษยชน  ที่ทุกประเทศทั่วโลกให้การรับรอง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สิทธิและเสรีภาพ (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Rights and Liberties)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หมายความถึง  สิทธิที่มีการบัญญัติรับรองไว้ในกฎหมายของแต่ละรัฐ  ว่าประชาชนจะมีสิทธิและเสรีภาพ  ในเรื่องใด มากน้อย  แค่ไหน  เพียงใด  ขึ้นอยู่กับบริบทของสังคมประเทศนั้นๆ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ฉะนั้น</a:t>
            </a:r>
            <a:r>
              <a:rPr lang="en-US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!!</a:t>
            </a:r>
            <a:b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ความหมายระหว่างสิทธิมนุษยชน  และสิทธิเสรีภาพ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0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1981200"/>
            <a:ext cx="8077200" cy="3657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“สิทธิ” 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อำนาจอันชอบธรรม บุคคลมีสิทธิและหน้าที่ตามรัฐธรรมนูญ และอำนาจที่จะกระทำการใดๆได้อย่างอิสระ โดยได้รับการรับรองจากกฎหมาย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th-TH" sz="2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“เสรีภาพ”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หมายถึง ความสามารถที่จะกระทำการใดๆได้ตามที่ตนปรารถนา โดยไม่มีอุปสรรคขัดขวาง เช่น เสรีภาพในการพูด เสรีภาพในการนับถือศาสนา ความมีสิทธิที่จะทำจะพูดได้โดยไม่ละเมิดสิทธิของผู้อื่น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>
            <a:normAutofit/>
          </a:bodyPr>
          <a:lstStyle/>
          <a:p>
            <a:r>
              <a:rPr lang="th-TH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สิทธิและเสรีภาพ (</a:t>
            </a:r>
            <a:r>
              <a:rPr lang="en-US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Rights and Liberties)</a:t>
            </a:r>
            <a:br>
              <a:rPr lang="en-US" sz="4400" b="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ตามพจนานุกรมฉบับราชบัณฑิตยสถาน  พ.ศ.  ๒๕๕๒</a:t>
            </a:r>
            <a:endParaRPr lang="en-US" sz="2800" b="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22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6"/>
            <a:ext cx="9144000" cy="68594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46482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851" y="5447184"/>
            <a:ext cx="46498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http://www.freedomrequireswings.com/2013/05/gay-prides-good-or-bad.html</a:t>
            </a:r>
          </a:p>
        </p:txBody>
      </p:sp>
    </p:spTree>
    <p:extLst>
      <p:ext uri="{BB962C8B-B14F-4D97-AF65-F5344CB8AC3E}">
        <p14:creationId xmlns:p14="http://schemas.microsoft.com/office/powerpoint/2010/main" val="10007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1981200"/>
            <a:ext cx="8305800" cy="2209800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สิทธิของคน  สิทธิของใคร  ให้คุณค่า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รัฐนำพา  เร่งสร้างสรรค์  บันดาลให้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ครอบคลุมหมด  สิทธิห้าด้าน  มอบด้วยใจ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ประคองให้  คุณค่าไทย  เสมอภาคกัน</a:t>
            </a: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1161201" y="609600"/>
            <a:ext cx="6516798" cy="914400"/>
          </a:xfrm>
        </p:spPr>
        <p:txBody>
          <a:bodyPr>
            <a:normAutofit/>
          </a:bodyPr>
          <a:lstStyle/>
          <a:p>
            <a:pPr algn="ctr"/>
            <a:r>
              <a:rPr lang="th-TH" sz="40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บทสรุป</a:t>
            </a:r>
            <a:endParaRPr lang="en-US" sz="4000" b="0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2200" y="4415135"/>
            <a:ext cx="2971800" cy="46166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274320">
            <a:spAutoFit/>
          </a:bodyPr>
          <a:lstStyle/>
          <a:p>
            <a:pPr>
              <a:buNone/>
            </a:pPr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นางสาวสุดารัตน์  เพ็งค่ำ</a:t>
            </a:r>
          </a:p>
        </p:txBody>
      </p:sp>
    </p:spTree>
    <p:extLst>
      <p:ext uri="{BB962C8B-B14F-4D97-AF65-F5344CB8AC3E}">
        <p14:creationId xmlns:p14="http://schemas.microsoft.com/office/powerpoint/2010/main" val="16978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362200"/>
            <a:ext cx="4268004" cy="1524000"/>
          </a:xfrm>
        </p:spPr>
        <p:txBody>
          <a:bodyPr>
            <a:noAutofit/>
          </a:bodyPr>
          <a:lstStyle/>
          <a:p>
            <a:pPr algn="r"/>
            <a:r>
              <a:rPr lang="en-US" sz="8800" b="0" dirty="0">
                <a:latin typeface="Arial" panose="020B0604020202020204" pitchFamily="34" charset="0"/>
                <a:cs typeface="Arial" panose="020B0604020202020204" pitchFamily="34" charset="0"/>
              </a:rPr>
              <a:t>End…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3886200"/>
            <a:ext cx="3086904" cy="914400"/>
          </a:xfrm>
        </p:spPr>
        <p:txBody>
          <a:bodyPr/>
          <a:lstStyle/>
          <a:p>
            <a:pPr algn="r"/>
            <a:r>
              <a:rPr lang="en-US" dirty="0"/>
              <a:t>Question &amp; Answer</a:t>
            </a:r>
          </a:p>
        </p:txBody>
      </p:sp>
    </p:spTree>
    <p:extLst>
      <p:ext uri="{BB962C8B-B14F-4D97-AF65-F5344CB8AC3E}">
        <p14:creationId xmlns:p14="http://schemas.microsoft.com/office/powerpoint/2010/main" val="42242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032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52600" y="46482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5435642"/>
            <a:ext cx="6019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http://www.huffingtonpost.com/2013/08/24/lesbian-stereotypes-_n_3808202.html</a:t>
            </a:r>
          </a:p>
        </p:txBody>
      </p:sp>
    </p:spTree>
    <p:extLst>
      <p:ext uri="{BB962C8B-B14F-4D97-AF65-F5344CB8AC3E}">
        <p14:creationId xmlns:p14="http://schemas.microsoft.com/office/powerpoint/2010/main" val="27463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95600" y="2286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066800"/>
            <a:ext cx="6019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http://www.nextnewdeal.net/millennial-pulse/reforming-education-system-bottom</a:t>
            </a:r>
          </a:p>
        </p:txBody>
      </p:sp>
    </p:spTree>
    <p:extLst>
      <p:ext uri="{BB962C8B-B14F-4D97-AF65-F5344CB8AC3E}">
        <p14:creationId xmlns:p14="http://schemas.microsoft.com/office/powerpoint/2010/main" val="24826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505200" y="5334000"/>
            <a:ext cx="4876800" cy="914400"/>
          </a:xfrm>
        </p:spPr>
        <p:txBody>
          <a:bodyPr>
            <a:noAutofit/>
          </a:bodyPr>
          <a:lstStyle/>
          <a:p>
            <a:pPr algn="r"/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6132984"/>
            <a:ext cx="6019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http://blogs.independent.co.uk/2013/10/30/indias-slumkid-reporters</a:t>
            </a:r>
          </a:p>
        </p:txBody>
      </p:sp>
    </p:spTree>
    <p:extLst>
      <p:ext uri="{BB962C8B-B14F-4D97-AF65-F5344CB8AC3E}">
        <p14:creationId xmlns:p14="http://schemas.microsoft.com/office/powerpoint/2010/main" val="32793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/>
          <a:stretch/>
        </p:blipFill>
        <p:spPr>
          <a:xfrm>
            <a:off x="0" y="-1"/>
            <a:ext cx="9144000" cy="688505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4697350"/>
            <a:ext cx="4876800" cy="914400"/>
          </a:xfrm>
        </p:spPr>
        <p:txBody>
          <a:bodyPr>
            <a:noAutofit/>
          </a:bodyPr>
          <a:lstStyle/>
          <a:p>
            <a:r>
              <a:rPr lang="th-TH" sz="6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สิทธิมนุษยชน ?</a:t>
            </a:r>
            <a:endParaRPr lang="en-US" sz="6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73" y="5504028"/>
            <a:ext cx="6553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http://www.homestaybaihuong.com/cham-island-photo-album/color-of-bai-huong.html/attachment/old-people-cham-island/</a:t>
            </a:r>
          </a:p>
        </p:txBody>
      </p:sp>
    </p:spTree>
    <p:extLst>
      <p:ext uri="{BB962C8B-B14F-4D97-AF65-F5344CB8AC3E}">
        <p14:creationId xmlns:p14="http://schemas.microsoft.com/office/powerpoint/2010/main" val="42833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usiness Contrast 16x9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D0870B-5333-4B89-B14A-85A8EA464D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2172</Words>
  <Application>Microsoft Office PowerPoint</Application>
  <PresentationFormat>นำเสนอทางหน้าจอ (4:3)</PresentationFormat>
  <Paragraphs>225</Paragraphs>
  <Slides>51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51</vt:i4>
      </vt:variant>
    </vt:vector>
  </HeadingPairs>
  <TitlesOfParts>
    <vt:vector size="57" baseType="lpstr">
      <vt:lpstr>Arial</vt:lpstr>
      <vt:lpstr>Franklin Gothic Medium</vt:lpstr>
      <vt:lpstr>Tahoma</vt:lpstr>
      <vt:lpstr>TH SarabunPSK</vt:lpstr>
      <vt:lpstr>Wingdings</vt:lpstr>
      <vt:lpstr>Business Contrast 16x9</vt:lpstr>
      <vt:lpstr>หลักการและแนวคิด หลักสิทธิมนุษยชน</vt:lpstr>
      <vt:lpstr>Profile</vt:lpstr>
      <vt:lpstr>งานนำเสนอ PowerPoint</vt:lpstr>
      <vt:lpstr>Today’s Topic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สิทธิมนุษยชน ?</vt:lpstr>
      <vt:lpstr>Human Rights</vt:lpstr>
      <vt:lpstr>สิทธิมนุษยชน (Human Rights)</vt:lpstr>
      <vt:lpstr>ปฏิญญาสากล ว่าด้วยสิทธิมนุษยชน</vt:lpstr>
      <vt:lpstr>สิทธิมนุษยชน สำคัญไฉน ?</vt:lpstr>
      <vt:lpstr>สิทธิมนุษยชน สำคัญไฉน ?</vt:lpstr>
      <vt:lpstr>สิทธิมนุษยชน มี ๒ ระดับ (กรมคุ้มครองสิทธิและเสรีภาพ ๒๕๕๕)  </vt:lpstr>
      <vt:lpstr>ขอบเขตของสิทธิมนุษยชน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หลักการของสิทธิมนุษยชน</vt:lpstr>
      <vt:lpstr>หลักการของสิทธิมนุษยชน (ต่อ)</vt:lpstr>
      <vt:lpstr>หลักการของสิทธิมนุษยชน (ต่อ)</vt:lpstr>
      <vt:lpstr>หลักการของสิทธิมนุษยชน (ต่อ)</vt:lpstr>
      <vt:lpstr>หลักการของสิทธิมนุษยชน (ต่อ)</vt:lpstr>
      <vt:lpstr>หลักการของสิทธิมนุษยชน (ต่อ)</vt:lpstr>
      <vt:lpstr>หลักการของสิทธิมนุษยชน (ต่อ)</vt:lpstr>
      <vt:lpstr>การให้คุณค่าของมนุษย์ในสังคม</vt:lpstr>
      <vt:lpstr>กิจกรรม เรือมนุษย์</vt:lpstr>
      <vt:lpstr>บทสรุป</vt:lpstr>
      <vt:lpstr>การละเมิดศักดิ์ศรีความเป็นมนุษย์</vt:lpstr>
      <vt:lpstr>งานนำเสนอ PowerPoint</vt:lpstr>
      <vt:lpstr>งานนำเสนอ PowerPoint</vt:lpstr>
      <vt:lpstr>งานนำเสนอ PowerPoint</vt:lpstr>
      <vt:lpstr>หลักความเสมอภาค</vt:lpstr>
      <vt:lpstr>งานนำเสนอ PowerPoint</vt:lpstr>
      <vt:lpstr>การเลือกปฏิบัติที่ไม่เป็นธรรม</vt:lpstr>
      <vt:lpstr>ฉะนั้น !! ความหมายระหว่างสิทธิมนุษยชน  และสิทธิเสรีภาพ</vt:lpstr>
      <vt:lpstr>สิทธิและเสรีภาพ (Rights and Liberties) ตามพจนานุกรมฉบับราชบัณฑิตยสถาน  พ.ศ.  ๒๕๕๒</vt:lpstr>
      <vt:lpstr>บทสรุป</vt:lpstr>
      <vt:lpstr>End…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2015-11-02T07:37:02Z</dcterms:created>
  <dcterms:modified xsi:type="dcterms:W3CDTF">2020-11-10T08:36:03Z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